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Economica"/>
      <p:regular r:id="rId39"/>
      <p:bold r:id="rId40"/>
      <p:italic r:id="rId41"/>
      <p:boldItalic r:id="rId42"/>
    </p:embeddedFont>
    <p:embeddedFont>
      <p:font typeface="Montserrat"/>
      <p:regular r:id="rId43"/>
      <p:bold r:id="rId44"/>
      <p:italic r:id="rId45"/>
      <p:boldItalic r:id="rId46"/>
    </p:embeddedFont>
    <p:embeddedFont>
      <p:font typeface="Inter"/>
      <p:regular r:id="rId47"/>
      <p:bold r:id="rId48"/>
    </p:embeddedFont>
    <p:embeddedFont>
      <p:font typeface="Open Sans"/>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53" roundtripDataSignature="AMtx7miBqSlwfcIQAXp9cxEUZYOq9Xvs2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conomica-bold.fntdata"/><Relationship Id="rId42" Type="http://schemas.openxmlformats.org/officeDocument/2006/relationships/font" Target="fonts/Economica-boldItalic.fntdata"/><Relationship Id="rId41" Type="http://schemas.openxmlformats.org/officeDocument/2006/relationships/font" Target="fonts/Economica-italic.fntdata"/><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Inter-bold.fntdata"/><Relationship Id="rId47" Type="http://schemas.openxmlformats.org/officeDocument/2006/relationships/font" Target="fonts/Inter-regular.fntdata"/><Relationship Id="rId49" Type="http://schemas.openxmlformats.org/officeDocument/2006/relationships/font" Target="fonts/OpenSans-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Economica-regular.fntdata"/><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italic.fntdata"/><Relationship Id="rId50" Type="http://schemas.openxmlformats.org/officeDocument/2006/relationships/font" Target="fonts/OpenSans-bold.fntdata"/><Relationship Id="rId53" Type="http://customschemas.google.com/relationships/presentationmetadata" Target="metadata"/><Relationship Id="rId52"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fa5e6d8da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fa5e6d8da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fa5e6d8da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fa5e6d8da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13f9c90f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13f9c90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013f9c90f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013f9c90f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013f9c90f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013f9c90f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013f9c90f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013f9c90f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013f9c90f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013f9c90f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013f9c90f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013f9c90f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013f9c90f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013f9c90ff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013f9c90ff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013f9c90ff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13f9c90f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13f9c90f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fa5e6d8da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gfa5e6d8da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3"/>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3"/>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3"/>
          <p:cNvSpPr txBox="1"/>
          <p:nvPr>
            <p:ph type="ctrTitle"/>
          </p:nvPr>
        </p:nvSpPr>
        <p:spPr>
          <a:xfrm>
            <a:off x="3044700" y="1444255"/>
            <a:ext cx="3054600" cy="1537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13" name="Google Shape;13;p23"/>
          <p:cNvSpPr txBox="1"/>
          <p:nvPr>
            <p:ph idx="1" type="subTitle"/>
          </p:nvPr>
        </p:nvSpPr>
        <p:spPr>
          <a:xfrm>
            <a:off x="3044700" y="3116580"/>
            <a:ext cx="3054600" cy="7014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3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2"/>
          <p:cNvSpPr txBox="1"/>
          <p:nvPr>
            <p:ph hasCustomPrompt="1" type="title"/>
          </p:nvPr>
        </p:nvSpPr>
        <p:spPr>
          <a:xfrm>
            <a:off x="311700" y="957125"/>
            <a:ext cx="8520600" cy="2128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2"/>
              </a:buClr>
              <a:buSzPts val="16000"/>
              <a:buNone/>
              <a:defRPr sz="16000">
                <a:solidFill>
                  <a:schemeClr val="lt2"/>
                </a:solidFill>
              </a:defRPr>
            </a:lvl1pPr>
            <a:lvl2pPr lvl="1" algn="ctr">
              <a:lnSpc>
                <a:spcPct val="100000"/>
              </a:lnSpc>
              <a:spcBef>
                <a:spcPts val="0"/>
              </a:spcBef>
              <a:spcAft>
                <a:spcPts val="0"/>
              </a:spcAft>
              <a:buClr>
                <a:schemeClr val="lt2"/>
              </a:buClr>
              <a:buSzPts val="16000"/>
              <a:buNone/>
              <a:defRPr sz="16000">
                <a:solidFill>
                  <a:schemeClr val="lt2"/>
                </a:solidFill>
              </a:defRPr>
            </a:lvl2pPr>
            <a:lvl3pPr lvl="2" algn="ctr">
              <a:lnSpc>
                <a:spcPct val="100000"/>
              </a:lnSpc>
              <a:spcBef>
                <a:spcPts val="0"/>
              </a:spcBef>
              <a:spcAft>
                <a:spcPts val="0"/>
              </a:spcAft>
              <a:buClr>
                <a:schemeClr val="lt2"/>
              </a:buClr>
              <a:buSzPts val="16000"/>
              <a:buNone/>
              <a:defRPr sz="16000">
                <a:solidFill>
                  <a:schemeClr val="lt2"/>
                </a:solidFill>
              </a:defRPr>
            </a:lvl3pPr>
            <a:lvl4pPr lvl="3" algn="ctr">
              <a:lnSpc>
                <a:spcPct val="100000"/>
              </a:lnSpc>
              <a:spcBef>
                <a:spcPts val="0"/>
              </a:spcBef>
              <a:spcAft>
                <a:spcPts val="0"/>
              </a:spcAft>
              <a:buClr>
                <a:schemeClr val="lt2"/>
              </a:buClr>
              <a:buSzPts val="16000"/>
              <a:buNone/>
              <a:defRPr sz="16000">
                <a:solidFill>
                  <a:schemeClr val="lt2"/>
                </a:solidFill>
              </a:defRPr>
            </a:lvl4pPr>
            <a:lvl5pPr lvl="4" algn="ctr">
              <a:lnSpc>
                <a:spcPct val="100000"/>
              </a:lnSpc>
              <a:spcBef>
                <a:spcPts val="0"/>
              </a:spcBef>
              <a:spcAft>
                <a:spcPts val="0"/>
              </a:spcAft>
              <a:buClr>
                <a:schemeClr val="lt2"/>
              </a:buClr>
              <a:buSzPts val="16000"/>
              <a:buNone/>
              <a:defRPr sz="16000">
                <a:solidFill>
                  <a:schemeClr val="lt2"/>
                </a:solidFill>
              </a:defRPr>
            </a:lvl5pPr>
            <a:lvl6pPr lvl="5" algn="ctr">
              <a:lnSpc>
                <a:spcPct val="100000"/>
              </a:lnSpc>
              <a:spcBef>
                <a:spcPts val="0"/>
              </a:spcBef>
              <a:spcAft>
                <a:spcPts val="0"/>
              </a:spcAft>
              <a:buClr>
                <a:schemeClr val="lt2"/>
              </a:buClr>
              <a:buSzPts val="16000"/>
              <a:buNone/>
              <a:defRPr sz="16000">
                <a:solidFill>
                  <a:schemeClr val="lt2"/>
                </a:solidFill>
              </a:defRPr>
            </a:lvl6pPr>
            <a:lvl7pPr lvl="6" algn="ctr">
              <a:lnSpc>
                <a:spcPct val="100000"/>
              </a:lnSpc>
              <a:spcBef>
                <a:spcPts val="0"/>
              </a:spcBef>
              <a:spcAft>
                <a:spcPts val="0"/>
              </a:spcAft>
              <a:buClr>
                <a:schemeClr val="lt2"/>
              </a:buClr>
              <a:buSzPts val="16000"/>
              <a:buNone/>
              <a:defRPr sz="16000">
                <a:solidFill>
                  <a:schemeClr val="lt2"/>
                </a:solidFill>
              </a:defRPr>
            </a:lvl7pPr>
            <a:lvl8pPr lvl="7" algn="ctr">
              <a:lnSpc>
                <a:spcPct val="100000"/>
              </a:lnSpc>
              <a:spcBef>
                <a:spcPts val="0"/>
              </a:spcBef>
              <a:spcAft>
                <a:spcPts val="0"/>
              </a:spcAft>
              <a:buClr>
                <a:schemeClr val="lt2"/>
              </a:buClr>
              <a:buSzPts val="16000"/>
              <a:buNone/>
              <a:defRPr sz="16000">
                <a:solidFill>
                  <a:schemeClr val="lt2"/>
                </a:solidFill>
              </a:defRPr>
            </a:lvl8pPr>
            <a:lvl9pPr lvl="8" algn="ctr">
              <a:lnSpc>
                <a:spcPct val="100000"/>
              </a:lnSpc>
              <a:spcBef>
                <a:spcPts val="0"/>
              </a:spcBef>
              <a:spcAft>
                <a:spcPts val="0"/>
              </a:spcAft>
              <a:buClr>
                <a:schemeClr val="lt2"/>
              </a:buClr>
              <a:buSzPts val="16000"/>
              <a:buNone/>
              <a:defRPr sz="16000">
                <a:solidFill>
                  <a:schemeClr val="lt2"/>
                </a:solidFill>
              </a:defRPr>
            </a:lvl9pPr>
          </a:lstStyle>
          <a:p>
            <a:r>
              <a:t>xx%</a:t>
            </a:r>
          </a:p>
        </p:txBody>
      </p:sp>
      <p:sp>
        <p:nvSpPr>
          <p:cNvPr id="54" name="Google Shape;54;p32"/>
          <p:cNvSpPr txBox="1"/>
          <p:nvPr>
            <p:ph idx="1" type="body"/>
          </p:nvPr>
        </p:nvSpPr>
        <p:spPr>
          <a:xfrm>
            <a:off x="311700" y="3162000"/>
            <a:ext cx="8520600" cy="10716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5" name="Google Shape;55;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2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18" name="Google Shape;18;p24"/>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25"/>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2" name="Google Shape;22;p25"/>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3" name="Google Shape;23;p25"/>
          <p:cNvSpPr txBox="1"/>
          <p:nvPr>
            <p:ph type="title"/>
          </p:nvPr>
        </p:nvSpPr>
        <p:spPr>
          <a:xfrm>
            <a:off x="773700" y="1806450"/>
            <a:ext cx="7596600" cy="15306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24" name="Google Shape;2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2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7" name="Google Shape;27;p26"/>
          <p:cNvSpPr txBox="1"/>
          <p:nvPr>
            <p:ph idx="1" type="body"/>
          </p:nvPr>
        </p:nvSpPr>
        <p:spPr>
          <a:xfrm>
            <a:off x="311700" y="1225225"/>
            <a:ext cx="3999900" cy="3354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p26"/>
          <p:cNvSpPr txBox="1"/>
          <p:nvPr>
            <p:ph idx="2" type="body"/>
          </p:nvPr>
        </p:nvSpPr>
        <p:spPr>
          <a:xfrm>
            <a:off x="4832400" y="1225225"/>
            <a:ext cx="3999900" cy="3354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2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2" name="Google Shape;3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2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5" name="Google Shape;35;p28"/>
          <p:cNvSpPr txBox="1"/>
          <p:nvPr>
            <p:ph idx="1" type="body"/>
          </p:nvPr>
        </p:nvSpPr>
        <p:spPr>
          <a:xfrm>
            <a:off x="311700" y="1399400"/>
            <a:ext cx="2808000" cy="27849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 name="Google Shape;3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2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9"/>
          <p:cNvSpPr txBox="1"/>
          <p:nvPr>
            <p:ph type="title"/>
          </p:nvPr>
        </p:nvSpPr>
        <p:spPr>
          <a:xfrm>
            <a:off x="490250" y="450150"/>
            <a:ext cx="5878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30"/>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 name="Google Shape;43;p30"/>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30"/>
          <p:cNvSpPr txBox="1"/>
          <p:nvPr>
            <p:ph type="title"/>
          </p:nvPr>
        </p:nvSpPr>
        <p:spPr>
          <a:xfrm>
            <a:off x="265500" y="929275"/>
            <a:ext cx="4045200" cy="1786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4200"/>
              <a:buNone/>
              <a:defRPr>
                <a:solidFill>
                  <a:schemeClr val="lt2"/>
                </a:solidFill>
              </a:defRPr>
            </a:lvl1pPr>
            <a:lvl2pPr lvl="1" algn="ctr">
              <a:lnSpc>
                <a:spcPct val="100000"/>
              </a:lnSpc>
              <a:spcBef>
                <a:spcPts val="0"/>
              </a:spcBef>
              <a:spcAft>
                <a:spcPts val="0"/>
              </a:spcAft>
              <a:buClr>
                <a:schemeClr val="lt2"/>
              </a:buClr>
              <a:buSzPts val="4200"/>
              <a:buNone/>
              <a:defRPr>
                <a:solidFill>
                  <a:schemeClr val="lt2"/>
                </a:solidFill>
              </a:defRPr>
            </a:lvl2pPr>
            <a:lvl3pPr lvl="2" algn="ctr">
              <a:lnSpc>
                <a:spcPct val="100000"/>
              </a:lnSpc>
              <a:spcBef>
                <a:spcPts val="0"/>
              </a:spcBef>
              <a:spcAft>
                <a:spcPts val="0"/>
              </a:spcAft>
              <a:buClr>
                <a:schemeClr val="lt2"/>
              </a:buClr>
              <a:buSzPts val="4200"/>
              <a:buNone/>
              <a:defRPr>
                <a:solidFill>
                  <a:schemeClr val="lt2"/>
                </a:solidFill>
              </a:defRPr>
            </a:lvl3pPr>
            <a:lvl4pPr lvl="3" algn="ctr">
              <a:lnSpc>
                <a:spcPct val="100000"/>
              </a:lnSpc>
              <a:spcBef>
                <a:spcPts val="0"/>
              </a:spcBef>
              <a:spcAft>
                <a:spcPts val="0"/>
              </a:spcAft>
              <a:buClr>
                <a:schemeClr val="lt2"/>
              </a:buClr>
              <a:buSzPts val="4200"/>
              <a:buNone/>
              <a:defRPr>
                <a:solidFill>
                  <a:schemeClr val="lt2"/>
                </a:solidFill>
              </a:defRPr>
            </a:lvl4pPr>
            <a:lvl5pPr lvl="4" algn="ctr">
              <a:lnSpc>
                <a:spcPct val="100000"/>
              </a:lnSpc>
              <a:spcBef>
                <a:spcPts val="0"/>
              </a:spcBef>
              <a:spcAft>
                <a:spcPts val="0"/>
              </a:spcAft>
              <a:buClr>
                <a:schemeClr val="lt2"/>
              </a:buClr>
              <a:buSzPts val="4200"/>
              <a:buNone/>
              <a:defRPr>
                <a:solidFill>
                  <a:schemeClr val="lt2"/>
                </a:solidFill>
              </a:defRPr>
            </a:lvl5pPr>
            <a:lvl6pPr lvl="5" algn="ctr">
              <a:lnSpc>
                <a:spcPct val="100000"/>
              </a:lnSpc>
              <a:spcBef>
                <a:spcPts val="0"/>
              </a:spcBef>
              <a:spcAft>
                <a:spcPts val="0"/>
              </a:spcAft>
              <a:buClr>
                <a:schemeClr val="lt2"/>
              </a:buClr>
              <a:buSzPts val="4200"/>
              <a:buNone/>
              <a:defRPr>
                <a:solidFill>
                  <a:schemeClr val="lt2"/>
                </a:solidFill>
              </a:defRPr>
            </a:lvl6pPr>
            <a:lvl7pPr lvl="6" algn="ctr">
              <a:lnSpc>
                <a:spcPct val="100000"/>
              </a:lnSpc>
              <a:spcBef>
                <a:spcPts val="0"/>
              </a:spcBef>
              <a:spcAft>
                <a:spcPts val="0"/>
              </a:spcAft>
              <a:buClr>
                <a:schemeClr val="lt2"/>
              </a:buClr>
              <a:buSzPts val="4200"/>
              <a:buNone/>
              <a:defRPr>
                <a:solidFill>
                  <a:schemeClr val="lt2"/>
                </a:solidFill>
              </a:defRPr>
            </a:lvl7pPr>
            <a:lvl8pPr lvl="7" algn="ctr">
              <a:lnSpc>
                <a:spcPct val="100000"/>
              </a:lnSpc>
              <a:spcBef>
                <a:spcPts val="0"/>
              </a:spcBef>
              <a:spcAft>
                <a:spcPts val="0"/>
              </a:spcAft>
              <a:buClr>
                <a:schemeClr val="lt2"/>
              </a:buClr>
              <a:buSzPts val="4200"/>
              <a:buNone/>
              <a:defRPr>
                <a:solidFill>
                  <a:schemeClr val="lt2"/>
                </a:solidFill>
              </a:defRPr>
            </a:lvl8pPr>
            <a:lvl9pPr lvl="8" algn="ctr">
              <a:lnSpc>
                <a:spcPct val="100000"/>
              </a:lnSpc>
              <a:spcBef>
                <a:spcPts val="0"/>
              </a:spcBef>
              <a:spcAft>
                <a:spcPts val="0"/>
              </a:spcAft>
              <a:buClr>
                <a:schemeClr val="lt2"/>
              </a:buClr>
              <a:buSzPts val="4200"/>
              <a:buNone/>
              <a:defRPr>
                <a:solidFill>
                  <a:schemeClr val="lt2"/>
                </a:solidFill>
              </a:defRPr>
            </a:lvl9pPr>
          </a:lstStyle>
          <a:p/>
        </p:txBody>
      </p:sp>
      <p:sp>
        <p:nvSpPr>
          <p:cNvPr id="45" name="Google Shape;45;p30"/>
          <p:cNvSpPr txBox="1"/>
          <p:nvPr>
            <p:ph idx="1" type="subTitle"/>
          </p:nvPr>
        </p:nvSpPr>
        <p:spPr>
          <a:xfrm>
            <a:off x="265500" y="2769001"/>
            <a:ext cx="4045200" cy="1574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3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7" name="Google Shape;47;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31"/>
          <p:cNvSpPr txBox="1"/>
          <p:nvPr>
            <p:ph idx="1" type="body"/>
          </p:nvPr>
        </p:nvSpPr>
        <p:spPr>
          <a:xfrm>
            <a:off x="319500" y="42189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1pPr>
            <a:lvl2pPr lvl="1"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2pPr>
            <a:lvl3pPr lvl="2"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3pPr>
            <a:lvl4pPr lvl="3"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4pPr>
            <a:lvl5pPr lvl="4"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5pPr>
            <a:lvl6pPr lvl="5"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6pPr>
            <a:lvl7pPr lvl="6"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7pPr>
            <a:lvl8pPr lvl="7"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8pPr>
            <a:lvl9pPr lvl="8" marR="0" rtl="0" algn="l">
              <a:lnSpc>
                <a:spcPct val="100000"/>
              </a:lnSpc>
              <a:spcBef>
                <a:spcPts val="0"/>
              </a:spcBef>
              <a:spcAft>
                <a:spcPts val="0"/>
              </a:spcAft>
              <a:buClr>
                <a:schemeClr val="dk1"/>
              </a:buClr>
              <a:buSzPts val="4200"/>
              <a:buFont typeface="Economica"/>
              <a:buNone/>
              <a:defRPr b="0" i="0" sz="4200" u="none" cap="none" strike="noStrike">
                <a:solidFill>
                  <a:schemeClr val="dk1"/>
                </a:solidFill>
                <a:latin typeface="Economica"/>
                <a:ea typeface="Economica"/>
                <a:cs typeface="Economica"/>
                <a:sym typeface="Economica"/>
              </a:defRPr>
            </a:lvl9pPr>
          </a:lstStyle>
          <a:p/>
        </p:txBody>
      </p:sp>
      <p:sp>
        <p:nvSpPr>
          <p:cNvPr id="7" name="Google Shape;7;p22"/>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Open Sans"/>
              <a:buChar char="●"/>
              <a:defRPr b="0" i="0" sz="18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github.com/Pankti-Nanavati/ML_IA2_EXP8-Movie-Recommend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1.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3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8.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
          <p:cNvSpPr txBox="1"/>
          <p:nvPr>
            <p:ph type="ctrTitle"/>
          </p:nvPr>
        </p:nvSpPr>
        <p:spPr>
          <a:xfrm>
            <a:off x="2862975" y="408650"/>
            <a:ext cx="5926800" cy="17541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sz="3200"/>
              <a:t>MOVIE RECOMMENDATION SYSTEM WITH MACHINE LEARNING</a:t>
            </a:r>
            <a:endParaRPr/>
          </a:p>
        </p:txBody>
      </p:sp>
      <p:sp>
        <p:nvSpPr>
          <p:cNvPr id="63" name="Google Shape;63;p1"/>
          <p:cNvSpPr txBox="1"/>
          <p:nvPr>
            <p:ph idx="1" type="subTitle"/>
          </p:nvPr>
        </p:nvSpPr>
        <p:spPr>
          <a:xfrm>
            <a:off x="440900" y="2741700"/>
            <a:ext cx="5783400" cy="14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100"/>
              <a:buNone/>
            </a:pPr>
            <a:r>
              <a:rPr lang="en"/>
              <a:t>Group No: 10</a:t>
            </a:r>
            <a:endParaRPr/>
          </a:p>
          <a:p>
            <a:pPr indent="0" lvl="0" marL="0" rtl="0" algn="l">
              <a:lnSpc>
                <a:spcPct val="100000"/>
              </a:lnSpc>
              <a:spcBef>
                <a:spcPts val="0"/>
              </a:spcBef>
              <a:spcAft>
                <a:spcPts val="0"/>
              </a:spcAft>
              <a:buSzPts val="2100"/>
              <a:buNone/>
            </a:pPr>
            <a:r>
              <a:rPr lang="en"/>
              <a:t>Akhil Namboodiri 	- 1814042</a:t>
            </a:r>
            <a:endParaRPr/>
          </a:p>
          <a:p>
            <a:pPr indent="0" lvl="0" marL="0" rtl="0" algn="l">
              <a:lnSpc>
                <a:spcPct val="100000"/>
              </a:lnSpc>
              <a:spcBef>
                <a:spcPts val="0"/>
              </a:spcBef>
              <a:spcAft>
                <a:spcPts val="0"/>
              </a:spcAft>
              <a:buSzPts val="2100"/>
              <a:buNone/>
            </a:pPr>
            <a:r>
              <a:rPr lang="en"/>
              <a:t>Jaykumar Panchal 	- 1814044</a:t>
            </a:r>
            <a:endParaRPr/>
          </a:p>
          <a:p>
            <a:pPr indent="0" lvl="0" marL="0" rtl="0" algn="l">
              <a:lnSpc>
                <a:spcPct val="100000"/>
              </a:lnSpc>
              <a:spcBef>
                <a:spcPts val="0"/>
              </a:spcBef>
              <a:spcAft>
                <a:spcPts val="0"/>
              </a:spcAft>
              <a:buSzPts val="2100"/>
              <a:buNone/>
            </a:pPr>
            <a:r>
              <a:rPr lang="en"/>
              <a:t>Pankti Nanavati 		- 1814045</a:t>
            </a:r>
            <a:endParaRPr/>
          </a:p>
        </p:txBody>
      </p:sp>
      <p:pic>
        <p:nvPicPr>
          <p:cNvPr id="64" name="Google Shape;64;p1"/>
          <p:cNvPicPr preferRelativeResize="0"/>
          <p:nvPr/>
        </p:nvPicPr>
        <p:blipFill rotWithShape="1">
          <a:blip r:embed="rId3">
            <a:alphaModFix/>
          </a:blip>
          <a:srcRect b="22691" l="16101" r="15320" t="14912"/>
          <a:stretch/>
        </p:blipFill>
        <p:spPr>
          <a:xfrm>
            <a:off x="7002585" y="2670550"/>
            <a:ext cx="1787190" cy="1754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IMPLEMENTATION AND RESULTS</a:t>
            </a:r>
            <a:endParaRPr/>
          </a:p>
        </p:txBody>
      </p:sp>
      <p:sp>
        <p:nvSpPr>
          <p:cNvPr id="123" name="Google Shape;123;p9"/>
          <p:cNvSpPr txBox="1"/>
          <p:nvPr>
            <p:ph idx="1" type="body"/>
          </p:nvPr>
        </p:nvSpPr>
        <p:spPr>
          <a:xfrm>
            <a:off x="4377875" y="1407050"/>
            <a:ext cx="4378200" cy="3429000"/>
          </a:xfrm>
          <a:prstGeom prst="rect">
            <a:avLst/>
          </a:prstGeom>
          <a:noFill/>
          <a:ln>
            <a:noFill/>
          </a:ln>
        </p:spPr>
        <p:txBody>
          <a:bodyPr anchorCtr="0" anchor="t" bIns="91425" lIns="91425" spcFirstLastPara="1" rIns="91425" wrap="square" tIns="91425">
            <a:normAutofit lnSpcReduction="10000"/>
          </a:bodyPr>
          <a:lstStyle/>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Performance comparison among purely content based, purely collaborative and hybrid recommendation model shows that the hybrid model performs more than other two models. The performance is compared based on precision, recall and accuracy.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From the graph shown, we can clearly see how the </a:t>
            </a:r>
            <a:r>
              <a:rPr b="1" lang="en" sz="1400">
                <a:latin typeface="Montserrat"/>
                <a:ea typeface="Montserrat"/>
                <a:cs typeface="Montserrat"/>
                <a:sym typeface="Montserrat"/>
              </a:rPr>
              <a:t>hybrid model </a:t>
            </a:r>
            <a:r>
              <a:rPr lang="en" sz="1400">
                <a:latin typeface="Montserrat"/>
                <a:ea typeface="Montserrat"/>
                <a:cs typeface="Montserrat"/>
                <a:sym typeface="Montserrat"/>
              </a:rPr>
              <a:t>out performs better than either of the collaborative and content based filtering models used independently.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Performance is measured using precision ,recall and accuracy. </a:t>
            </a:r>
            <a:endParaRPr sz="1400">
              <a:latin typeface="Montserrat"/>
              <a:ea typeface="Montserrat"/>
              <a:cs typeface="Montserrat"/>
              <a:sym typeface="Montserrat"/>
            </a:endParaRPr>
          </a:p>
        </p:txBody>
      </p:sp>
      <p:pic>
        <p:nvPicPr>
          <p:cNvPr id="124" name="Google Shape;124;p9"/>
          <p:cNvPicPr preferRelativeResize="0"/>
          <p:nvPr/>
        </p:nvPicPr>
        <p:blipFill rotWithShape="1">
          <a:blip r:embed="rId3">
            <a:alphaModFix/>
          </a:blip>
          <a:srcRect b="0" l="0" r="0" t="0"/>
          <a:stretch/>
        </p:blipFill>
        <p:spPr>
          <a:xfrm>
            <a:off x="299088" y="1693550"/>
            <a:ext cx="3895725" cy="2419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IMPLEMENTATION AND RESULTS</a:t>
            </a:r>
            <a:endParaRPr/>
          </a:p>
        </p:txBody>
      </p:sp>
      <p:sp>
        <p:nvSpPr>
          <p:cNvPr id="130" name="Google Shape;130;p10"/>
          <p:cNvSpPr txBox="1"/>
          <p:nvPr>
            <p:ph idx="1" type="body"/>
          </p:nvPr>
        </p:nvSpPr>
        <p:spPr>
          <a:xfrm>
            <a:off x="387900" y="1489825"/>
            <a:ext cx="4574518" cy="3424500"/>
          </a:xfrm>
          <a:prstGeom prst="rect">
            <a:avLst/>
          </a:prstGeom>
          <a:noFill/>
          <a:ln>
            <a:noFill/>
          </a:ln>
        </p:spPr>
        <p:txBody>
          <a:bodyPr anchorCtr="0" anchor="t" bIns="91425" lIns="91425" spcFirstLastPara="1" rIns="91425" wrap="square" tIns="91425">
            <a:normAutofit fontScale="85000" lnSpcReduction="10000"/>
          </a:bodyPr>
          <a:lstStyle/>
          <a:p>
            <a:pPr indent="0" lvl="0" marL="0" rtl="0" algn="l">
              <a:lnSpc>
                <a:spcPct val="115000"/>
              </a:lnSpc>
              <a:spcBef>
                <a:spcPts val="0"/>
              </a:spcBef>
              <a:spcAft>
                <a:spcPts val="0"/>
              </a:spcAft>
              <a:buSzPct val="132352"/>
              <a:buNone/>
            </a:pPr>
            <a:r>
              <a:rPr b="1" lang="en" sz="1600">
                <a:latin typeface="Montserrat"/>
                <a:ea typeface="Montserrat"/>
                <a:cs typeface="Montserrat"/>
                <a:sym typeface="Montserrat"/>
              </a:rPr>
              <a:t>B) 	K-Means Clustering</a:t>
            </a:r>
            <a:endParaRPr b="1" sz="1600">
              <a:latin typeface="Montserrat"/>
              <a:ea typeface="Montserrat"/>
              <a:cs typeface="Montserrat"/>
              <a:sym typeface="Montserrat"/>
            </a:endParaRPr>
          </a:p>
          <a:p>
            <a:pPr indent="-310832" lvl="0" marL="457200" rtl="0" algn="l">
              <a:lnSpc>
                <a:spcPct val="115000"/>
              </a:lnSpc>
              <a:spcBef>
                <a:spcPts val="1200"/>
              </a:spcBef>
              <a:spcAft>
                <a:spcPts val="0"/>
              </a:spcAft>
              <a:buSzPct val="100000"/>
              <a:buFont typeface="Montserrat"/>
              <a:buChar char="-"/>
            </a:pPr>
            <a:r>
              <a:rPr lang="en" sz="1400">
                <a:latin typeface="Montserrat"/>
                <a:ea typeface="Montserrat"/>
                <a:cs typeface="Montserrat"/>
                <a:sym typeface="Montserrat"/>
              </a:rPr>
              <a:t>K-Means Clustering along with K-Nearest Neighbor is implemented on the Movielens dataset in order to obtain the best-optimized result. </a:t>
            </a:r>
            <a:endParaRPr sz="1400">
              <a:latin typeface="Montserrat"/>
              <a:ea typeface="Montserrat"/>
              <a:cs typeface="Montserrat"/>
              <a:sym typeface="Montserrat"/>
            </a:endParaRPr>
          </a:p>
          <a:p>
            <a:pPr indent="-310832" lvl="0" marL="457200" rtl="0" algn="l">
              <a:lnSpc>
                <a:spcPct val="115000"/>
              </a:lnSpc>
              <a:spcBef>
                <a:spcPts val="1200"/>
              </a:spcBef>
              <a:spcAft>
                <a:spcPts val="0"/>
              </a:spcAft>
              <a:buSzPct val="100000"/>
              <a:buFont typeface="Montserrat"/>
              <a:buChar char="-"/>
            </a:pPr>
            <a:r>
              <a:rPr lang="en" sz="1400">
                <a:latin typeface="Montserrat"/>
                <a:ea typeface="Montserrat"/>
                <a:cs typeface="Montserrat"/>
                <a:sym typeface="Montserrat"/>
              </a:rPr>
              <a:t>In the existing technique, the data is scattered which results in a high number of clusters while in the proposed technique data is gathered and results in a low number of clusters. </a:t>
            </a:r>
            <a:endParaRPr sz="1400">
              <a:latin typeface="Montserrat"/>
              <a:ea typeface="Montserrat"/>
              <a:cs typeface="Montserrat"/>
              <a:sym typeface="Montserrat"/>
            </a:endParaRPr>
          </a:p>
          <a:p>
            <a:pPr indent="-310832" lvl="0" marL="457200" rtl="0" algn="l">
              <a:lnSpc>
                <a:spcPct val="115000"/>
              </a:lnSpc>
              <a:spcBef>
                <a:spcPts val="1200"/>
              </a:spcBef>
              <a:spcAft>
                <a:spcPts val="0"/>
              </a:spcAft>
              <a:buSzPct val="100000"/>
              <a:buFont typeface="Montserrat"/>
              <a:buChar char="-"/>
            </a:pPr>
            <a:r>
              <a:rPr lang="en" sz="1400">
                <a:latin typeface="Montserrat"/>
                <a:ea typeface="Montserrat"/>
                <a:cs typeface="Montserrat"/>
                <a:sym typeface="Montserrat"/>
              </a:rPr>
              <a:t>The process of recommendation of a movie is optimized in the proposed scheme. The proposed recommender system predicts the user’s preference for a movie on the basis of different parameters. This process optimizes the process and having lower RMSE.</a:t>
            </a:r>
            <a:endParaRPr/>
          </a:p>
          <a:p>
            <a:pPr indent="0" lvl="0" marL="457200" rtl="0" algn="l">
              <a:lnSpc>
                <a:spcPct val="115000"/>
              </a:lnSpc>
              <a:spcBef>
                <a:spcPts val="1200"/>
              </a:spcBef>
              <a:spcAft>
                <a:spcPts val="1200"/>
              </a:spcAft>
              <a:buSzPct val="151260"/>
              <a:buNone/>
            </a:pPr>
            <a:r>
              <a:t/>
            </a:r>
            <a:endParaRPr sz="1400">
              <a:latin typeface="Montserrat"/>
              <a:ea typeface="Montserrat"/>
              <a:cs typeface="Montserrat"/>
              <a:sym typeface="Montserrat"/>
            </a:endParaRPr>
          </a:p>
        </p:txBody>
      </p:sp>
      <p:pic>
        <p:nvPicPr>
          <p:cNvPr descr="A Movie Recommender Engine using K-Means and Collaborative Filtering &amp;amp;  Deployed to Kubernetes" id="131" name="Google Shape;131;p10"/>
          <p:cNvPicPr preferRelativeResize="0"/>
          <p:nvPr/>
        </p:nvPicPr>
        <p:blipFill rotWithShape="1">
          <a:blip r:embed="rId3">
            <a:alphaModFix/>
          </a:blip>
          <a:srcRect b="0" l="0" r="0" t="0"/>
          <a:stretch/>
        </p:blipFill>
        <p:spPr>
          <a:xfrm>
            <a:off x="4962418" y="1900791"/>
            <a:ext cx="4350744" cy="22841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IMPLEMENTATION AND RESULTS</a:t>
            </a:r>
            <a:endParaRPr/>
          </a:p>
        </p:txBody>
      </p:sp>
      <p:sp>
        <p:nvSpPr>
          <p:cNvPr id="137" name="Google Shape;137;p11"/>
          <p:cNvSpPr txBox="1"/>
          <p:nvPr>
            <p:ph idx="1" type="body"/>
          </p:nvPr>
        </p:nvSpPr>
        <p:spPr>
          <a:xfrm>
            <a:off x="387900" y="1489825"/>
            <a:ext cx="4574518" cy="3424500"/>
          </a:xfrm>
          <a:prstGeom prst="rect">
            <a:avLst/>
          </a:prstGeom>
          <a:noFill/>
          <a:ln>
            <a:noFill/>
          </a:ln>
        </p:spPr>
        <p:txBody>
          <a:bodyPr anchorCtr="0" anchor="t" bIns="91425" lIns="91425" spcFirstLastPara="1" rIns="91425" wrap="square" tIns="91425">
            <a:normAutofit fontScale="92500" lnSpcReduction="20000"/>
          </a:bodyPr>
          <a:lstStyle/>
          <a:p>
            <a:pPr indent="-310832" lvl="0" marL="457200" rtl="0" algn="l">
              <a:lnSpc>
                <a:spcPct val="115000"/>
              </a:lnSpc>
              <a:spcBef>
                <a:spcPts val="1200"/>
              </a:spcBef>
              <a:spcAft>
                <a:spcPts val="0"/>
              </a:spcAft>
              <a:buSzPct val="100000"/>
              <a:buFont typeface="Montserrat"/>
              <a:buChar char="-"/>
            </a:pPr>
            <a:r>
              <a:rPr lang="en" sz="1400">
                <a:latin typeface="Montserrat"/>
                <a:ea typeface="Montserrat"/>
                <a:cs typeface="Montserrat"/>
                <a:sym typeface="Montserrat"/>
              </a:rPr>
              <a:t>This technique uses K-means clustering and K-nearest neighbours. The implementation consists of data collection, data preparation, model creation, model training and model testing.</a:t>
            </a:r>
            <a:endParaRPr/>
          </a:p>
          <a:p>
            <a:pPr indent="-228599" lvl="0" marL="457200" rtl="0" algn="l">
              <a:lnSpc>
                <a:spcPct val="115000"/>
              </a:lnSpc>
              <a:spcBef>
                <a:spcPts val="0"/>
              </a:spcBef>
              <a:spcAft>
                <a:spcPts val="0"/>
              </a:spcAft>
              <a:buSzPct val="100000"/>
              <a:buFont typeface="Montserrat"/>
              <a:buNone/>
            </a:pPr>
            <a:r>
              <a:t/>
            </a:r>
            <a:endParaRPr sz="1400">
              <a:latin typeface="Montserrat"/>
              <a:ea typeface="Montserrat"/>
              <a:cs typeface="Montserrat"/>
              <a:sym typeface="Montserrat"/>
            </a:endParaRPr>
          </a:p>
          <a:p>
            <a:pPr indent="-310832" lvl="0" marL="457200" rtl="0" algn="l">
              <a:lnSpc>
                <a:spcPct val="115000"/>
              </a:lnSpc>
              <a:spcBef>
                <a:spcPts val="0"/>
              </a:spcBef>
              <a:spcAft>
                <a:spcPts val="0"/>
              </a:spcAft>
              <a:buSzPct val="100000"/>
              <a:buFont typeface="Montserrat"/>
              <a:buChar char="-"/>
            </a:pPr>
            <a:r>
              <a:rPr lang="en" sz="1400">
                <a:latin typeface="Montserrat"/>
                <a:ea typeface="Montserrat"/>
                <a:cs typeface="Montserrat"/>
                <a:sym typeface="Montserrat"/>
              </a:rPr>
              <a:t>In the data collection step, the right dataset is chosen. Here, the dataset chosen is the movielens dataset from Kaggle.</a:t>
            </a:r>
            <a:endParaRPr/>
          </a:p>
          <a:p>
            <a:pPr indent="-228599" lvl="0" marL="457200" rtl="0" algn="l">
              <a:lnSpc>
                <a:spcPct val="115000"/>
              </a:lnSpc>
              <a:spcBef>
                <a:spcPts val="0"/>
              </a:spcBef>
              <a:spcAft>
                <a:spcPts val="0"/>
              </a:spcAft>
              <a:buSzPct val="100000"/>
              <a:buFont typeface="Montserrat"/>
              <a:buNone/>
            </a:pPr>
            <a:r>
              <a:t/>
            </a:r>
            <a:endParaRPr sz="1400">
              <a:latin typeface="Montserrat"/>
              <a:ea typeface="Montserrat"/>
              <a:cs typeface="Montserrat"/>
              <a:sym typeface="Montserrat"/>
            </a:endParaRPr>
          </a:p>
          <a:p>
            <a:pPr indent="-310832" lvl="0" marL="457200" rtl="0" algn="l">
              <a:lnSpc>
                <a:spcPct val="115000"/>
              </a:lnSpc>
              <a:spcBef>
                <a:spcPts val="0"/>
              </a:spcBef>
              <a:spcAft>
                <a:spcPts val="0"/>
              </a:spcAft>
              <a:buSzPct val="100000"/>
              <a:buFont typeface="Montserrat"/>
              <a:buChar char="-"/>
            </a:pPr>
            <a:r>
              <a:rPr lang="en" sz="1400">
                <a:latin typeface="Montserrat"/>
                <a:ea typeface="Montserrat"/>
                <a:cs typeface="Montserrat"/>
                <a:sym typeface="Montserrat"/>
              </a:rPr>
              <a:t>The data preparation step includes data pre-processing. Also, a utility matrix is created which shows the movies rated by a user which is done by dividing the user data and movies data into separate dataframes.</a:t>
            </a:r>
            <a:endParaRPr sz="1400">
              <a:latin typeface="Montserrat"/>
              <a:ea typeface="Montserrat"/>
              <a:cs typeface="Montserrat"/>
              <a:sym typeface="Montserrat"/>
            </a:endParaRPr>
          </a:p>
        </p:txBody>
      </p:sp>
      <p:pic>
        <p:nvPicPr>
          <p:cNvPr id="138" name="Google Shape;138;p11"/>
          <p:cNvPicPr preferRelativeResize="0"/>
          <p:nvPr/>
        </p:nvPicPr>
        <p:blipFill rotWithShape="1">
          <a:blip r:embed="rId3">
            <a:alphaModFix/>
          </a:blip>
          <a:srcRect b="0" l="0" r="0" t="0"/>
          <a:stretch/>
        </p:blipFill>
        <p:spPr>
          <a:xfrm>
            <a:off x="5490850" y="1489825"/>
            <a:ext cx="3397500" cy="3083350"/>
          </a:xfrm>
          <a:prstGeom prst="rect">
            <a:avLst/>
          </a:prstGeom>
          <a:noFill/>
          <a:ln>
            <a:noFill/>
          </a:ln>
        </p:spPr>
      </p:pic>
      <p:pic>
        <p:nvPicPr>
          <p:cNvPr id="139" name="Google Shape;139;p11"/>
          <p:cNvPicPr preferRelativeResize="0"/>
          <p:nvPr/>
        </p:nvPicPr>
        <p:blipFill rotWithShape="1">
          <a:blip r:embed="rId4">
            <a:alphaModFix/>
          </a:blip>
          <a:srcRect b="0" l="0" r="0" t="0"/>
          <a:stretch/>
        </p:blipFill>
        <p:spPr>
          <a:xfrm>
            <a:off x="4819704" y="1220375"/>
            <a:ext cx="4324296" cy="3352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rPr lang="en"/>
              <a:t> </a:t>
            </a:r>
            <a:endParaRPr/>
          </a:p>
        </p:txBody>
      </p:sp>
      <p:sp>
        <p:nvSpPr>
          <p:cNvPr id="145" name="Google Shape;145;p12"/>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667"/>
              <a:buNone/>
            </a:pPr>
            <a:r>
              <a:rPr lang="en"/>
              <a:t>IMPLEMENTATION AND RESULTS</a:t>
            </a:r>
            <a:endParaRPr/>
          </a:p>
        </p:txBody>
      </p:sp>
      <p:pic>
        <p:nvPicPr>
          <p:cNvPr id="146" name="Google Shape;146;p12"/>
          <p:cNvPicPr preferRelativeResize="0"/>
          <p:nvPr/>
        </p:nvPicPr>
        <p:blipFill rotWithShape="1">
          <a:blip r:embed="rId3">
            <a:alphaModFix/>
          </a:blip>
          <a:srcRect b="0" l="0" r="0" t="0"/>
          <a:stretch/>
        </p:blipFill>
        <p:spPr>
          <a:xfrm>
            <a:off x="885525" y="1361325"/>
            <a:ext cx="5732624" cy="3149700"/>
          </a:xfrm>
          <a:prstGeom prst="rect">
            <a:avLst/>
          </a:prstGeom>
          <a:noFill/>
          <a:ln>
            <a:noFill/>
          </a:ln>
        </p:spPr>
      </p:pic>
      <p:sp>
        <p:nvSpPr>
          <p:cNvPr id="147" name="Google Shape;147;p12"/>
          <p:cNvSpPr txBox="1"/>
          <p:nvPr/>
        </p:nvSpPr>
        <p:spPr>
          <a:xfrm>
            <a:off x="3072000" y="4511025"/>
            <a:ext cx="3000000" cy="801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Utility Matrix</a:t>
            </a:r>
            <a:endParaRPr b="0" i="0" sz="1400" u="none" cap="none" strike="noStrike">
              <a:solidFill>
                <a:schemeClr val="dk1"/>
              </a:solidFill>
              <a:latin typeface="Inter"/>
              <a:ea typeface="Inter"/>
              <a:cs typeface="Inter"/>
              <a:sym typeface="Inter"/>
            </a:endParaRPr>
          </a:p>
          <a:p>
            <a:pPr indent="0" lvl="0" marL="457200" marR="0" rtl="0" algn="l">
              <a:lnSpc>
                <a:spcPct val="115000"/>
              </a:lnSpc>
              <a:spcBef>
                <a:spcPts val="1200"/>
              </a:spcBef>
              <a:spcAft>
                <a:spcPts val="1200"/>
              </a:spcAft>
              <a:buClr>
                <a:srgbClr val="000000"/>
              </a:buClr>
              <a:buSzPts val="1400"/>
              <a:buFont typeface="Arial"/>
              <a:buNone/>
            </a:pPr>
            <a:r>
              <a:t/>
            </a:r>
            <a:endParaRPr b="0" i="0" sz="1400" u="none" cap="none" strike="noStrike">
              <a:solidFill>
                <a:schemeClr val="dk1"/>
              </a:solidFill>
              <a:latin typeface="Inter"/>
              <a:ea typeface="Inter"/>
              <a:cs typeface="Inter"/>
              <a:sym typeface="Inter"/>
            </a:endParaRPr>
          </a:p>
        </p:txBody>
      </p:sp>
      <p:pic>
        <p:nvPicPr>
          <p:cNvPr id="148" name="Google Shape;148;p12"/>
          <p:cNvPicPr preferRelativeResize="0"/>
          <p:nvPr/>
        </p:nvPicPr>
        <p:blipFill rotWithShape="1">
          <a:blip r:embed="rId4">
            <a:alphaModFix/>
          </a:blip>
          <a:srcRect b="0" l="0" r="0" t="0"/>
          <a:stretch/>
        </p:blipFill>
        <p:spPr>
          <a:xfrm>
            <a:off x="7335225" y="1361325"/>
            <a:ext cx="882485" cy="3149700"/>
          </a:xfrm>
          <a:prstGeom prst="rect">
            <a:avLst/>
          </a:prstGeom>
          <a:noFill/>
          <a:ln>
            <a:noFill/>
          </a:ln>
        </p:spPr>
      </p:pic>
      <p:sp>
        <p:nvSpPr>
          <p:cNvPr id="149" name="Google Shape;149;p12"/>
          <p:cNvSpPr txBox="1"/>
          <p:nvPr/>
        </p:nvSpPr>
        <p:spPr>
          <a:xfrm>
            <a:off x="7434786" y="4511025"/>
            <a:ext cx="3000000" cy="987932"/>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WCSS</a:t>
            </a:r>
            <a:endParaRPr b="0" i="0" sz="1400" u="none" cap="none" strike="noStrike">
              <a:solidFill>
                <a:schemeClr val="dk1"/>
              </a:solidFill>
              <a:latin typeface="Inter"/>
              <a:ea typeface="Inter"/>
              <a:cs typeface="Inter"/>
              <a:sym typeface="Inter"/>
            </a:endParaRPr>
          </a:p>
          <a:p>
            <a:pPr indent="0" lvl="0" marL="457200" marR="0" rtl="0" algn="l">
              <a:lnSpc>
                <a:spcPct val="115000"/>
              </a:lnSpc>
              <a:spcBef>
                <a:spcPts val="1200"/>
              </a:spcBef>
              <a:spcAft>
                <a:spcPts val="1200"/>
              </a:spcAft>
              <a:buClr>
                <a:srgbClr val="000000"/>
              </a:buClr>
              <a:buSzPts val="1400"/>
              <a:buFont typeface="Arial"/>
              <a:buNone/>
            </a:pPr>
            <a:r>
              <a:t/>
            </a:r>
            <a:endParaRPr b="0" i="0" sz="1400" u="none" cap="none" strike="noStrike">
              <a:solidFill>
                <a:schemeClr val="dk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667"/>
              <a:buNone/>
            </a:pPr>
            <a:r>
              <a:rPr lang="en"/>
              <a:t>IMPLEMENTATION AND RESULTS</a:t>
            </a:r>
            <a:endParaRPr/>
          </a:p>
        </p:txBody>
      </p:sp>
      <p:sp>
        <p:nvSpPr>
          <p:cNvPr id="155" name="Google Shape;155;p13"/>
          <p:cNvSpPr txBox="1"/>
          <p:nvPr>
            <p:ph idx="1" type="body"/>
          </p:nvPr>
        </p:nvSpPr>
        <p:spPr>
          <a:xfrm>
            <a:off x="859988" y="1719000"/>
            <a:ext cx="5103000" cy="342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Montserrat"/>
              <a:buChar char="-"/>
            </a:pPr>
            <a:r>
              <a:rPr lang="en" sz="1300">
                <a:latin typeface="Montserrat"/>
                <a:ea typeface="Montserrat"/>
                <a:cs typeface="Montserrat"/>
                <a:sym typeface="Montserrat"/>
              </a:rPr>
              <a:t>In the data creation step, the appropriate number of clusters i.e. k are selected for using the WCSS (Within-Cluster Sum of Square) method. This is used to find the right no clusters so that K-means clustering can be applied in the movie.</a:t>
            </a:r>
            <a:endParaRPr sz="1300">
              <a:latin typeface="Montserrat"/>
              <a:ea typeface="Montserrat"/>
              <a:cs typeface="Montserrat"/>
              <a:sym typeface="Montserrat"/>
            </a:endParaRPr>
          </a:p>
          <a:p>
            <a:pPr indent="-228600" lvl="0" marL="457200" rtl="0" algn="l">
              <a:lnSpc>
                <a:spcPct val="115000"/>
              </a:lnSpc>
              <a:spcBef>
                <a:spcPts val="0"/>
              </a:spcBef>
              <a:spcAft>
                <a:spcPts val="0"/>
              </a:spcAft>
              <a:buSzPts val="1300"/>
              <a:buFont typeface="Montserrat"/>
              <a:buNone/>
            </a:pPr>
            <a:r>
              <a:t/>
            </a:r>
            <a:endParaRPr sz="1300">
              <a:latin typeface="Montserrat"/>
              <a:ea typeface="Montserrat"/>
              <a:cs typeface="Montserrat"/>
              <a:sym typeface="Montserrat"/>
            </a:endParaRPr>
          </a:p>
          <a:p>
            <a:pPr indent="-311150" lvl="0" marL="457200" rtl="0" algn="l">
              <a:lnSpc>
                <a:spcPct val="115000"/>
              </a:lnSpc>
              <a:spcBef>
                <a:spcPts val="0"/>
              </a:spcBef>
              <a:spcAft>
                <a:spcPts val="0"/>
              </a:spcAft>
              <a:buSzPts val="1300"/>
              <a:buFont typeface="Montserrat"/>
              <a:buChar char="-"/>
            </a:pPr>
            <a:r>
              <a:rPr lang="en" sz="1300">
                <a:latin typeface="Montserrat"/>
                <a:ea typeface="Montserrat"/>
                <a:cs typeface="Montserrat"/>
                <a:sym typeface="Montserrat"/>
              </a:rPr>
              <a:t>After applying K-means clustering, a utility clustered matrix is build which defines average rating the user gives to each cluster.</a:t>
            </a:r>
            <a:endParaRPr sz="1300">
              <a:latin typeface="Montserrat"/>
              <a:ea typeface="Montserrat"/>
              <a:cs typeface="Montserrat"/>
              <a:sym typeface="Montserrat"/>
            </a:endParaRPr>
          </a:p>
          <a:p>
            <a:pPr indent="0" lvl="0" marL="914400" rtl="0" algn="l">
              <a:lnSpc>
                <a:spcPct val="115000"/>
              </a:lnSpc>
              <a:spcBef>
                <a:spcPts val="1200"/>
              </a:spcBef>
              <a:spcAft>
                <a:spcPts val="0"/>
              </a:spcAft>
              <a:buSzPts val="1800"/>
              <a:buNone/>
            </a:pPr>
            <a:r>
              <a:t/>
            </a:r>
            <a:endParaRPr sz="1300">
              <a:latin typeface="Montserrat"/>
              <a:ea typeface="Montserrat"/>
              <a:cs typeface="Montserrat"/>
              <a:sym typeface="Montserrat"/>
            </a:endParaRPr>
          </a:p>
          <a:p>
            <a:pPr indent="0" lvl="0" marL="914400" rtl="0" algn="l">
              <a:lnSpc>
                <a:spcPct val="115000"/>
              </a:lnSpc>
              <a:spcBef>
                <a:spcPts val="1200"/>
              </a:spcBef>
              <a:spcAft>
                <a:spcPts val="0"/>
              </a:spcAft>
              <a:buSzPts val="1800"/>
              <a:buNone/>
            </a:pPr>
            <a:r>
              <a:t/>
            </a:r>
            <a:endParaRPr sz="1300">
              <a:latin typeface="Montserrat"/>
              <a:ea typeface="Montserrat"/>
              <a:cs typeface="Montserrat"/>
              <a:sym typeface="Montserrat"/>
            </a:endParaRPr>
          </a:p>
          <a:p>
            <a:pPr indent="0" lvl="0" marL="914400" rtl="0" algn="l">
              <a:lnSpc>
                <a:spcPct val="115000"/>
              </a:lnSpc>
              <a:spcBef>
                <a:spcPts val="1200"/>
              </a:spcBef>
              <a:spcAft>
                <a:spcPts val="1200"/>
              </a:spcAft>
              <a:buSzPts val="1800"/>
              <a:buNone/>
            </a:pPr>
            <a:r>
              <a:t/>
            </a:r>
            <a:endParaRPr sz="1300">
              <a:latin typeface="Montserrat"/>
              <a:ea typeface="Montserrat"/>
              <a:cs typeface="Montserrat"/>
              <a:sym typeface="Montserrat"/>
            </a:endParaRPr>
          </a:p>
        </p:txBody>
      </p:sp>
      <p:pic>
        <p:nvPicPr>
          <p:cNvPr id="156" name="Google Shape;156;p13"/>
          <p:cNvPicPr preferRelativeResize="0"/>
          <p:nvPr/>
        </p:nvPicPr>
        <p:blipFill rotWithShape="1">
          <a:blip r:embed="rId3">
            <a:alphaModFix/>
          </a:blip>
          <a:srcRect b="0" l="0" r="0" t="0"/>
          <a:stretch/>
        </p:blipFill>
        <p:spPr>
          <a:xfrm>
            <a:off x="6511275" y="1147225"/>
            <a:ext cx="1892986" cy="3375220"/>
          </a:xfrm>
          <a:prstGeom prst="rect">
            <a:avLst/>
          </a:prstGeom>
          <a:noFill/>
          <a:ln>
            <a:noFill/>
          </a:ln>
        </p:spPr>
      </p:pic>
      <p:sp>
        <p:nvSpPr>
          <p:cNvPr id="157" name="Google Shape;157;p13"/>
          <p:cNvSpPr txBox="1"/>
          <p:nvPr/>
        </p:nvSpPr>
        <p:spPr>
          <a:xfrm>
            <a:off x="6243145" y="4522445"/>
            <a:ext cx="3000000" cy="987932"/>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Utility Clustered Matrix</a:t>
            </a:r>
            <a:endParaRPr b="0" i="0" sz="1400" u="none" cap="none" strike="noStrike">
              <a:solidFill>
                <a:schemeClr val="dk1"/>
              </a:solidFill>
              <a:latin typeface="Inter"/>
              <a:ea typeface="Inter"/>
              <a:cs typeface="Inter"/>
              <a:sym typeface="Inter"/>
            </a:endParaRPr>
          </a:p>
          <a:p>
            <a:pPr indent="0" lvl="0" marL="457200" marR="0" rtl="0" algn="l">
              <a:lnSpc>
                <a:spcPct val="115000"/>
              </a:lnSpc>
              <a:spcBef>
                <a:spcPts val="1200"/>
              </a:spcBef>
              <a:spcAft>
                <a:spcPts val="1200"/>
              </a:spcAft>
              <a:buClr>
                <a:srgbClr val="000000"/>
              </a:buClr>
              <a:buSzPts val="1400"/>
              <a:buFont typeface="Arial"/>
              <a:buNone/>
            </a:pPr>
            <a:r>
              <a:t/>
            </a:r>
            <a:endParaRPr b="0" i="0" sz="1400" u="none" cap="none" strike="noStrike">
              <a:solidFill>
                <a:schemeClr val="dk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667"/>
              <a:buNone/>
            </a:pPr>
            <a:r>
              <a:rPr lang="en"/>
              <a:t>IMPLEMENTATION AND RESULTS</a:t>
            </a:r>
            <a:endParaRPr/>
          </a:p>
        </p:txBody>
      </p:sp>
      <p:sp>
        <p:nvSpPr>
          <p:cNvPr id="163" name="Google Shape;163;p14"/>
          <p:cNvSpPr txBox="1"/>
          <p:nvPr>
            <p:ph idx="1" type="body"/>
          </p:nvPr>
        </p:nvSpPr>
        <p:spPr>
          <a:xfrm>
            <a:off x="387900" y="1489825"/>
            <a:ext cx="5103000" cy="342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Montserrat"/>
              <a:buChar char="-"/>
            </a:pPr>
            <a:r>
              <a:rPr lang="en" sz="1300">
                <a:latin typeface="Montserrat"/>
                <a:ea typeface="Montserrat"/>
                <a:cs typeface="Montserrat"/>
                <a:sym typeface="Montserrat"/>
              </a:rPr>
              <a:t>Using the utility clustered matrix and Pearson correlation similarity between the users are calculated as shown in the next slide.</a:t>
            </a:r>
            <a:endParaRPr/>
          </a:p>
          <a:p>
            <a:pPr indent="-228600" lvl="0" marL="457200" rtl="0" algn="l">
              <a:lnSpc>
                <a:spcPct val="115000"/>
              </a:lnSpc>
              <a:spcBef>
                <a:spcPts val="0"/>
              </a:spcBef>
              <a:spcAft>
                <a:spcPts val="0"/>
              </a:spcAft>
              <a:buSzPts val="1300"/>
              <a:buFont typeface="Montserrat"/>
              <a:buNone/>
            </a:pPr>
            <a:r>
              <a:t/>
            </a:r>
            <a:endParaRPr sz="1300">
              <a:latin typeface="Montserrat"/>
              <a:ea typeface="Montserrat"/>
              <a:cs typeface="Montserrat"/>
              <a:sym typeface="Montserrat"/>
            </a:endParaRPr>
          </a:p>
          <a:p>
            <a:pPr indent="-311150" lvl="0" marL="457200" rtl="0" algn="l">
              <a:lnSpc>
                <a:spcPct val="115000"/>
              </a:lnSpc>
              <a:spcBef>
                <a:spcPts val="0"/>
              </a:spcBef>
              <a:spcAft>
                <a:spcPts val="0"/>
              </a:spcAft>
              <a:buSzPts val="1300"/>
              <a:buFont typeface="Montserrat"/>
              <a:buChar char="-"/>
            </a:pPr>
            <a:r>
              <a:rPr lang="en" sz="1300">
                <a:latin typeface="Montserrat"/>
                <a:ea typeface="Montserrat"/>
                <a:cs typeface="Montserrat"/>
                <a:sym typeface="Montserrat"/>
              </a:rPr>
              <a:t>Finally KNN uses the utility clustered matrix and similarity to predict the movies for input user. </a:t>
            </a:r>
            <a:endParaRPr/>
          </a:p>
          <a:p>
            <a:pPr indent="-228600" lvl="0" marL="457200" rtl="0" algn="l">
              <a:lnSpc>
                <a:spcPct val="115000"/>
              </a:lnSpc>
              <a:spcBef>
                <a:spcPts val="0"/>
              </a:spcBef>
              <a:spcAft>
                <a:spcPts val="0"/>
              </a:spcAft>
              <a:buSzPts val="1300"/>
              <a:buFont typeface="Montserrat"/>
              <a:buNone/>
            </a:pPr>
            <a:r>
              <a:t/>
            </a:r>
            <a:endParaRPr sz="1300">
              <a:latin typeface="Montserrat"/>
              <a:ea typeface="Montserrat"/>
              <a:cs typeface="Montserrat"/>
              <a:sym typeface="Montserrat"/>
            </a:endParaRPr>
          </a:p>
          <a:p>
            <a:pPr indent="0" lvl="0" marL="914400" rtl="0" algn="l">
              <a:lnSpc>
                <a:spcPct val="115000"/>
              </a:lnSpc>
              <a:spcBef>
                <a:spcPts val="1200"/>
              </a:spcBef>
              <a:spcAft>
                <a:spcPts val="0"/>
              </a:spcAft>
              <a:buSzPts val="1800"/>
              <a:buNone/>
            </a:pPr>
            <a:r>
              <a:t/>
            </a:r>
            <a:endParaRPr sz="1300">
              <a:latin typeface="Montserrat"/>
              <a:ea typeface="Montserrat"/>
              <a:cs typeface="Montserrat"/>
              <a:sym typeface="Montserrat"/>
            </a:endParaRPr>
          </a:p>
          <a:p>
            <a:pPr indent="0" lvl="0" marL="914400" rtl="0" algn="l">
              <a:lnSpc>
                <a:spcPct val="115000"/>
              </a:lnSpc>
              <a:spcBef>
                <a:spcPts val="1200"/>
              </a:spcBef>
              <a:spcAft>
                <a:spcPts val="0"/>
              </a:spcAft>
              <a:buSzPts val="1800"/>
              <a:buNone/>
            </a:pPr>
            <a:r>
              <a:t/>
            </a:r>
            <a:endParaRPr sz="1300">
              <a:latin typeface="Montserrat"/>
              <a:ea typeface="Montserrat"/>
              <a:cs typeface="Montserrat"/>
              <a:sym typeface="Montserrat"/>
            </a:endParaRPr>
          </a:p>
          <a:p>
            <a:pPr indent="0" lvl="0" marL="914400" rtl="0" algn="l">
              <a:lnSpc>
                <a:spcPct val="115000"/>
              </a:lnSpc>
              <a:spcBef>
                <a:spcPts val="1200"/>
              </a:spcBef>
              <a:spcAft>
                <a:spcPts val="1200"/>
              </a:spcAft>
              <a:buSzPts val="1800"/>
              <a:buNone/>
            </a:pPr>
            <a:r>
              <a:t/>
            </a:r>
            <a:endParaRPr sz="1300">
              <a:latin typeface="Montserrat"/>
              <a:ea typeface="Montserrat"/>
              <a:cs typeface="Montserrat"/>
              <a:sym typeface="Montserrat"/>
            </a:endParaRPr>
          </a:p>
        </p:txBody>
      </p:sp>
      <p:pic>
        <p:nvPicPr>
          <p:cNvPr id="164" name="Google Shape;164;p14"/>
          <p:cNvPicPr preferRelativeResize="0"/>
          <p:nvPr/>
        </p:nvPicPr>
        <p:blipFill rotWithShape="1">
          <a:blip r:embed="rId3">
            <a:alphaModFix/>
          </a:blip>
          <a:srcRect b="0" l="0" r="0" t="0"/>
          <a:stretch/>
        </p:blipFill>
        <p:spPr>
          <a:xfrm>
            <a:off x="3868648" y="3096267"/>
            <a:ext cx="5105400" cy="1581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200"/>
              <a:buNone/>
            </a:pPr>
            <a:r>
              <a:t/>
            </a:r>
            <a:endParaRPr/>
          </a:p>
        </p:txBody>
      </p:sp>
      <p:pic>
        <p:nvPicPr>
          <p:cNvPr id="170" name="Google Shape;170;p15"/>
          <p:cNvPicPr preferRelativeResize="0"/>
          <p:nvPr/>
        </p:nvPicPr>
        <p:blipFill rotWithShape="1">
          <a:blip r:embed="rId3">
            <a:alphaModFix/>
          </a:blip>
          <a:srcRect b="0" l="0" r="0" t="0"/>
          <a:stretch/>
        </p:blipFill>
        <p:spPr>
          <a:xfrm>
            <a:off x="0" y="315925"/>
            <a:ext cx="9144000" cy="4168048"/>
          </a:xfrm>
          <a:prstGeom prst="rect">
            <a:avLst/>
          </a:prstGeom>
          <a:noFill/>
          <a:ln>
            <a:noFill/>
          </a:ln>
        </p:spPr>
      </p:pic>
      <p:sp>
        <p:nvSpPr>
          <p:cNvPr id="171" name="Google Shape;171;p15"/>
          <p:cNvSpPr txBox="1"/>
          <p:nvPr/>
        </p:nvSpPr>
        <p:spPr>
          <a:xfrm>
            <a:off x="3900637" y="4483973"/>
            <a:ext cx="3000000" cy="987932"/>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Similarity Matrix</a:t>
            </a:r>
            <a:endParaRPr b="0" i="0" sz="1400" u="none" cap="none" strike="noStrike">
              <a:solidFill>
                <a:schemeClr val="dk1"/>
              </a:solidFill>
              <a:latin typeface="Inter"/>
              <a:ea typeface="Inter"/>
              <a:cs typeface="Inter"/>
              <a:sym typeface="Inter"/>
            </a:endParaRPr>
          </a:p>
          <a:p>
            <a:pPr indent="0" lvl="0" marL="457200" marR="0" rtl="0" algn="l">
              <a:lnSpc>
                <a:spcPct val="115000"/>
              </a:lnSpc>
              <a:spcBef>
                <a:spcPts val="1200"/>
              </a:spcBef>
              <a:spcAft>
                <a:spcPts val="1200"/>
              </a:spcAft>
              <a:buClr>
                <a:srgbClr val="000000"/>
              </a:buClr>
              <a:buSzPts val="1400"/>
              <a:buFont typeface="Arial"/>
              <a:buNone/>
            </a:pPr>
            <a:r>
              <a:t/>
            </a:r>
            <a:endParaRPr b="0" i="0" sz="1400" u="none" cap="none" strike="noStrike">
              <a:solidFill>
                <a:schemeClr val="dk1"/>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667"/>
              <a:buNone/>
            </a:pPr>
            <a:r>
              <a:rPr lang="en"/>
              <a:t>IMPLEMENTATION AND RESULTS</a:t>
            </a:r>
            <a:endParaRPr/>
          </a:p>
        </p:txBody>
      </p:sp>
      <p:sp>
        <p:nvSpPr>
          <p:cNvPr id="177" name="Google Shape;177;p16"/>
          <p:cNvSpPr txBox="1"/>
          <p:nvPr>
            <p:ph idx="1" type="body"/>
          </p:nvPr>
        </p:nvSpPr>
        <p:spPr>
          <a:xfrm>
            <a:off x="387900" y="1489825"/>
            <a:ext cx="5103000" cy="34245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After training, the model is tested on the testing data. Also, the model is evaluated using some metric. Root Mean Squared Error (RMSE) will be the metric. The results table below shows the RMSE obtained after using various number of clusters.</a:t>
            </a:r>
            <a:endParaRPr sz="1400">
              <a:latin typeface="Montserrat"/>
              <a:ea typeface="Montserrat"/>
              <a:cs typeface="Montserrat"/>
              <a:sym typeface="Montserrat"/>
            </a:endParaRPr>
          </a:p>
          <a:p>
            <a:pPr indent="0" lvl="0" marL="457200" rtl="0" algn="l">
              <a:lnSpc>
                <a:spcPct val="115000"/>
              </a:lnSpc>
              <a:spcBef>
                <a:spcPts val="1200"/>
              </a:spcBef>
              <a:spcAft>
                <a:spcPts val="1200"/>
              </a:spcAft>
              <a:buSzPts val="1800"/>
              <a:buNone/>
            </a:pPr>
            <a:r>
              <a:t/>
            </a:r>
            <a:endParaRPr sz="1400">
              <a:latin typeface="Montserrat"/>
              <a:ea typeface="Montserrat"/>
              <a:cs typeface="Montserrat"/>
              <a:sym typeface="Montserrat"/>
            </a:endParaRPr>
          </a:p>
        </p:txBody>
      </p:sp>
      <p:pic>
        <p:nvPicPr>
          <p:cNvPr id="178" name="Google Shape;178;p16"/>
          <p:cNvPicPr preferRelativeResize="0"/>
          <p:nvPr/>
        </p:nvPicPr>
        <p:blipFill rotWithShape="1">
          <a:blip r:embed="rId3">
            <a:alphaModFix/>
          </a:blip>
          <a:srcRect b="0" l="0" r="0" t="0"/>
          <a:stretch/>
        </p:blipFill>
        <p:spPr>
          <a:xfrm>
            <a:off x="5643300" y="1559425"/>
            <a:ext cx="2963675" cy="3156250"/>
          </a:xfrm>
          <a:prstGeom prst="rect">
            <a:avLst/>
          </a:prstGeom>
          <a:noFill/>
          <a:ln>
            <a:noFill/>
          </a:ln>
        </p:spPr>
      </p:pic>
      <p:pic>
        <p:nvPicPr>
          <p:cNvPr id="179" name="Google Shape;179;p16"/>
          <p:cNvPicPr preferRelativeResize="0"/>
          <p:nvPr/>
        </p:nvPicPr>
        <p:blipFill rotWithShape="1">
          <a:blip r:embed="rId4">
            <a:alphaModFix/>
          </a:blip>
          <a:srcRect b="0" l="0" r="0" t="0"/>
          <a:stretch/>
        </p:blipFill>
        <p:spPr>
          <a:xfrm>
            <a:off x="728400" y="3299075"/>
            <a:ext cx="4914900" cy="990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7"/>
          <p:cNvSpPr txBox="1"/>
          <p:nvPr>
            <p:ph idx="1" type="body"/>
          </p:nvPr>
        </p:nvSpPr>
        <p:spPr>
          <a:xfrm>
            <a:off x="5646286" y="976117"/>
            <a:ext cx="3497714" cy="3424500"/>
          </a:xfrm>
          <a:prstGeom prst="rect">
            <a:avLst/>
          </a:prstGeom>
          <a:noFill/>
          <a:ln>
            <a:noFill/>
          </a:ln>
        </p:spPr>
        <p:txBody>
          <a:bodyPr anchorCtr="0" anchor="t" bIns="91425" lIns="91425" spcFirstLastPara="1" rIns="91425" wrap="square" tIns="91425">
            <a:normAutofit fontScale="92500" lnSpcReduction="10000"/>
          </a:bodyPr>
          <a:lstStyle/>
          <a:p>
            <a:pPr indent="-317500" lvl="0" marL="457200" rtl="0" algn="l">
              <a:lnSpc>
                <a:spcPct val="115000"/>
              </a:lnSpc>
              <a:spcBef>
                <a:spcPts val="0"/>
              </a:spcBef>
              <a:spcAft>
                <a:spcPts val="0"/>
              </a:spcAft>
              <a:buSzPct val="108108"/>
              <a:buFont typeface="Montserrat"/>
              <a:buChar char="-"/>
            </a:pPr>
            <a:r>
              <a:rPr lang="en" sz="1400">
                <a:latin typeface="Montserrat"/>
                <a:ea typeface="Montserrat"/>
                <a:cs typeface="Montserrat"/>
                <a:sym typeface="Montserrat"/>
              </a:rPr>
              <a:t>The graph compares the RMSE value for existing technique with the RMSE value of the proposed technique. The X- axis represents the No of Clusters and Y-axis represents the RMSE values. </a:t>
            </a:r>
            <a:endParaRPr sz="1400">
              <a:latin typeface="Montserrat"/>
              <a:ea typeface="Montserrat"/>
              <a:cs typeface="Montserrat"/>
              <a:sym typeface="Montserrat"/>
            </a:endParaRPr>
          </a:p>
          <a:p>
            <a:pPr indent="-228600" lvl="0" marL="457200" rtl="0" algn="l">
              <a:lnSpc>
                <a:spcPct val="115000"/>
              </a:lnSpc>
              <a:spcBef>
                <a:spcPts val="0"/>
              </a:spcBef>
              <a:spcAft>
                <a:spcPts val="0"/>
              </a:spcAft>
              <a:buSzPct val="108108"/>
              <a:buFont typeface="Montserrat"/>
              <a:buNone/>
            </a:pPr>
            <a:r>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ct val="108108"/>
              <a:buFont typeface="Montserrat"/>
              <a:buChar char="-"/>
            </a:pPr>
            <a:r>
              <a:rPr lang="en" sz="1400">
                <a:latin typeface="Montserrat"/>
                <a:ea typeface="Montserrat"/>
                <a:cs typeface="Montserrat"/>
                <a:sym typeface="Montserrat"/>
              </a:rPr>
              <a:t>It is seen from the graph that for the existing technique the RMSE value is </a:t>
            </a:r>
            <a:r>
              <a:rPr b="1" lang="en" sz="1400">
                <a:latin typeface="Montserrat"/>
                <a:ea typeface="Montserrat"/>
                <a:cs typeface="Montserrat"/>
                <a:sym typeface="Montserrat"/>
              </a:rPr>
              <a:t>1.23154</a:t>
            </a:r>
            <a:r>
              <a:rPr lang="en" sz="1400">
                <a:latin typeface="Montserrat"/>
                <a:ea typeface="Montserrat"/>
                <a:cs typeface="Montserrat"/>
                <a:sym typeface="Montserrat"/>
              </a:rPr>
              <a:t> for cluster equal to </a:t>
            </a:r>
            <a:r>
              <a:rPr b="1" lang="en" sz="1400">
                <a:latin typeface="Montserrat"/>
                <a:ea typeface="Montserrat"/>
                <a:cs typeface="Montserrat"/>
                <a:sym typeface="Montserrat"/>
              </a:rPr>
              <a:t>68</a:t>
            </a:r>
            <a:r>
              <a:rPr lang="en" sz="1400">
                <a:latin typeface="Montserrat"/>
                <a:ea typeface="Montserrat"/>
                <a:cs typeface="Montserrat"/>
                <a:sym typeface="Montserrat"/>
              </a:rPr>
              <a:t>, RMSE value using proposed technique is </a:t>
            </a:r>
            <a:r>
              <a:rPr b="1" lang="en" sz="1400">
                <a:latin typeface="Montserrat"/>
                <a:ea typeface="Montserrat"/>
                <a:cs typeface="Montserrat"/>
                <a:sym typeface="Montserrat"/>
              </a:rPr>
              <a:t>1.233</a:t>
            </a:r>
            <a:r>
              <a:rPr lang="en" sz="1400">
                <a:latin typeface="Montserrat"/>
                <a:ea typeface="Montserrat"/>
                <a:cs typeface="Montserrat"/>
                <a:sym typeface="Montserrat"/>
              </a:rPr>
              <a:t> to </a:t>
            </a:r>
            <a:r>
              <a:rPr b="1" lang="en" sz="1400">
                <a:latin typeface="Montserrat"/>
                <a:ea typeface="Montserrat"/>
                <a:cs typeface="Montserrat"/>
                <a:sym typeface="Montserrat"/>
              </a:rPr>
              <a:t>19 </a:t>
            </a:r>
            <a:r>
              <a:rPr lang="en" sz="1400">
                <a:latin typeface="Montserrat"/>
                <a:ea typeface="Montserrat"/>
                <a:cs typeface="Montserrat"/>
                <a:sym typeface="Montserrat"/>
              </a:rPr>
              <a:t>clusters</a:t>
            </a:r>
            <a:endParaRPr/>
          </a:p>
          <a:p>
            <a:pPr indent="-317500" lvl="0" marL="457200" rtl="0" algn="l">
              <a:lnSpc>
                <a:spcPct val="115000"/>
              </a:lnSpc>
              <a:spcBef>
                <a:spcPts val="0"/>
              </a:spcBef>
              <a:spcAft>
                <a:spcPts val="0"/>
              </a:spcAft>
              <a:buSzPct val="108108"/>
              <a:buFont typeface="Montserrat"/>
              <a:buChar char="-"/>
            </a:pPr>
            <a:r>
              <a:rPr lang="en" sz="1400">
                <a:latin typeface="Montserrat"/>
                <a:ea typeface="Montserrat"/>
                <a:cs typeface="Montserrat"/>
                <a:sym typeface="Montserrat"/>
              </a:rPr>
              <a:t>and RMSE value using proposed technique is </a:t>
            </a:r>
            <a:r>
              <a:rPr b="1" lang="en" sz="1400">
                <a:latin typeface="Montserrat"/>
                <a:ea typeface="Montserrat"/>
                <a:cs typeface="Montserrat"/>
                <a:sym typeface="Montserrat"/>
              </a:rPr>
              <a:t>1.081648</a:t>
            </a:r>
            <a:r>
              <a:rPr lang="en" sz="1400">
                <a:latin typeface="Montserrat"/>
                <a:ea typeface="Montserrat"/>
                <a:cs typeface="Montserrat"/>
                <a:sym typeface="Montserrat"/>
              </a:rPr>
              <a:t> to </a:t>
            </a:r>
            <a:r>
              <a:rPr b="1" lang="en" sz="1400">
                <a:latin typeface="Montserrat"/>
                <a:ea typeface="Montserrat"/>
                <a:cs typeface="Montserrat"/>
                <a:sym typeface="Montserrat"/>
              </a:rPr>
              <a:t>2</a:t>
            </a:r>
            <a:endParaRPr/>
          </a:p>
          <a:p>
            <a:pPr indent="-317500" lvl="0" marL="457200" rtl="0" algn="l">
              <a:lnSpc>
                <a:spcPct val="115000"/>
              </a:lnSpc>
              <a:spcBef>
                <a:spcPts val="0"/>
              </a:spcBef>
              <a:spcAft>
                <a:spcPts val="0"/>
              </a:spcAft>
              <a:buSzPct val="108108"/>
              <a:buFont typeface="Montserrat"/>
              <a:buChar char="-"/>
            </a:pPr>
            <a:r>
              <a:rPr lang="en" sz="1400">
                <a:latin typeface="Montserrat"/>
                <a:ea typeface="Montserrat"/>
                <a:cs typeface="Montserrat"/>
                <a:sym typeface="Montserrat"/>
              </a:rPr>
              <a:t>clusters.</a:t>
            </a:r>
            <a:endParaRPr sz="1400">
              <a:latin typeface="Montserrat"/>
              <a:ea typeface="Montserrat"/>
              <a:cs typeface="Montserrat"/>
              <a:sym typeface="Montserrat"/>
            </a:endParaRPr>
          </a:p>
        </p:txBody>
      </p:sp>
      <p:pic>
        <p:nvPicPr>
          <p:cNvPr id="185" name="Google Shape;185;p17"/>
          <p:cNvPicPr preferRelativeResize="0"/>
          <p:nvPr/>
        </p:nvPicPr>
        <p:blipFill rotWithShape="1">
          <a:blip r:embed="rId3">
            <a:alphaModFix/>
          </a:blip>
          <a:srcRect b="0" l="0" r="0" t="0"/>
          <a:stretch/>
        </p:blipFill>
        <p:spPr>
          <a:xfrm>
            <a:off x="0" y="636998"/>
            <a:ext cx="5905500" cy="3857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fa5e6d8da4_0_1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667"/>
              <a:buNone/>
            </a:pPr>
            <a:r>
              <a:rPr lang="en"/>
              <a:t>DEMONSTRATION</a:t>
            </a:r>
            <a:endParaRPr/>
          </a:p>
        </p:txBody>
      </p:sp>
      <p:sp>
        <p:nvSpPr>
          <p:cNvPr id="191" name="Google Shape;191;gfa5e6d8da4_0_11"/>
          <p:cNvSpPr txBox="1"/>
          <p:nvPr/>
        </p:nvSpPr>
        <p:spPr>
          <a:xfrm>
            <a:off x="410100" y="1499700"/>
            <a:ext cx="84222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Montserrat"/>
                <a:ea typeface="Montserrat"/>
                <a:cs typeface="Montserrat"/>
                <a:sym typeface="Montserrat"/>
              </a:rPr>
              <a:t>Github link for the Jupyter Notebook File:</a:t>
            </a:r>
            <a:endParaRPr sz="2400">
              <a:latin typeface="Montserrat"/>
              <a:ea typeface="Montserrat"/>
              <a:cs typeface="Montserrat"/>
              <a:sym typeface="Montserrat"/>
            </a:endParaRPr>
          </a:p>
          <a:p>
            <a:pPr indent="0" lvl="0" marL="0" rtl="0" algn="l">
              <a:spcBef>
                <a:spcPts val="0"/>
              </a:spcBef>
              <a:spcAft>
                <a:spcPts val="0"/>
              </a:spcAft>
              <a:buNone/>
            </a:pPr>
            <a:r>
              <a:rPr lang="en" sz="2400" u="sng">
                <a:solidFill>
                  <a:schemeClr val="hlink"/>
                </a:solidFill>
                <a:latin typeface="Montserrat"/>
                <a:ea typeface="Montserrat"/>
                <a:cs typeface="Montserrat"/>
                <a:sym typeface="Montserrat"/>
                <a:hlinkClick r:id="rId3"/>
              </a:rPr>
              <a:t>https://github.com/Pankti-Nanavati/ML_IA2_EXP8-Movie-Recommendation-</a:t>
            </a:r>
            <a:endParaRPr sz="2400">
              <a:latin typeface="Montserrat"/>
              <a:ea typeface="Montserrat"/>
              <a:cs typeface="Montserrat"/>
              <a:sym typeface="Montserrat"/>
            </a:endParaRPr>
          </a:p>
          <a:p>
            <a:pPr indent="0" lvl="0" marL="0" rtl="0" algn="l">
              <a:spcBef>
                <a:spcPts val="0"/>
              </a:spcBef>
              <a:spcAft>
                <a:spcPts val="0"/>
              </a:spcAft>
              <a:buNone/>
            </a:pPr>
            <a:r>
              <a:t/>
            </a:r>
            <a:endParaRPr sz="24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2"/>
          <p:cNvSpPr txBox="1"/>
          <p:nvPr>
            <p:ph idx="1" type="body"/>
          </p:nvPr>
        </p:nvSpPr>
        <p:spPr>
          <a:xfrm>
            <a:off x="311700" y="1072900"/>
            <a:ext cx="8520600" cy="33540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770"/>
              <a:buFont typeface="Arial"/>
              <a:buNone/>
            </a:pPr>
            <a:r>
              <a:rPr lang="en" sz="1600">
                <a:latin typeface="Montserrat"/>
                <a:ea typeface="Montserrat"/>
                <a:cs typeface="Montserrat"/>
                <a:sym typeface="Montserrat"/>
              </a:rPr>
              <a:t>In today’s society, online recommendation systems are practically prevalent. Almost every consumer-facing website we visit, from Flipkart to Netflix, offers us some sort of recommendation. It might be anything from Facebook friend recommendations to books on Flipkart or articles read on a news website. The immediate and concrete benefits of a good recommendation system for salespeople are increased sales and money generation. Users who might be the purchasers as well are frequently overwhelmed by a plethora of choices and possibilities in online business experiences, while also having limited resources and time to devote to the choosing process. In reality, developing a prediction system for a movie database is extremely closely related to developing a recommendation system. The movies that a user is likely to see will be the recommended products in this case. We aim to develop a prediction system that predicts the movie preferences for an unknown user based on some factors. As described in the problem statement, we essentially aim to predict whether a user is likely to watch a movie or not.</a:t>
            </a:r>
            <a:endParaRPr sz="1600">
              <a:latin typeface="Montserrat"/>
              <a:ea typeface="Montserrat"/>
              <a:cs typeface="Montserrat"/>
              <a:sym typeface="Montserrat"/>
            </a:endParaRPr>
          </a:p>
          <a:p>
            <a:pPr indent="0" lvl="0" marL="0" rtl="0" algn="l">
              <a:lnSpc>
                <a:spcPct val="95000"/>
              </a:lnSpc>
              <a:spcBef>
                <a:spcPts val="0"/>
              </a:spcBef>
              <a:spcAft>
                <a:spcPts val="0"/>
              </a:spcAft>
              <a:buSzPts val="770"/>
              <a:buNone/>
            </a:pPr>
            <a:r>
              <a:t/>
            </a:r>
            <a:endParaRPr sz="1600">
              <a:latin typeface="Montserrat"/>
              <a:ea typeface="Montserrat"/>
              <a:cs typeface="Montserrat"/>
              <a:sym typeface="Montserrat"/>
            </a:endParaRPr>
          </a:p>
        </p:txBody>
      </p:sp>
      <p:sp>
        <p:nvSpPr>
          <p:cNvPr id="70" name="Google Shape;70;p2"/>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PROBLEM STATEMENT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fa5e6d8da4_0_24"/>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667"/>
              <a:buNone/>
            </a:pPr>
            <a:r>
              <a:rPr lang="en"/>
              <a:t>DEMONSTRATION RESULTS</a:t>
            </a:r>
            <a:endParaRPr/>
          </a:p>
        </p:txBody>
      </p:sp>
      <p:pic>
        <p:nvPicPr>
          <p:cNvPr id="197" name="Google Shape;197;gfa5e6d8da4_0_24"/>
          <p:cNvPicPr preferRelativeResize="0"/>
          <p:nvPr/>
        </p:nvPicPr>
        <p:blipFill>
          <a:blip r:embed="rId3">
            <a:alphaModFix/>
          </a:blip>
          <a:stretch>
            <a:fillRect/>
          </a:stretch>
        </p:blipFill>
        <p:spPr>
          <a:xfrm>
            <a:off x="174075" y="1487075"/>
            <a:ext cx="8658225" cy="2581275"/>
          </a:xfrm>
          <a:prstGeom prst="rect">
            <a:avLst/>
          </a:prstGeom>
          <a:noFill/>
          <a:ln>
            <a:noFill/>
          </a:ln>
        </p:spPr>
      </p:pic>
      <p:sp>
        <p:nvSpPr>
          <p:cNvPr id="198" name="Google Shape;198;gfa5e6d8da4_0_24"/>
          <p:cNvSpPr txBox="1"/>
          <p:nvPr/>
        </p:nvSpPr>
        <p:spPr>
          <a:xfrm>
            <a:off x="480375" y="1136500"/>
            <a:ext cx="6748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Displaying the movie data present in the dataset</a:t>
            </a:r>
            <a:endParaRPr sz="1600">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1013f9c90ff_0_5"/>
          <p:cNvSpPr txBox="1"/>
          <p:nvPr/>
        </p:nvSpPr>
        <p:spPr>
          <a:xfrm>
            <a:off x="585850" y="269475"/>
            <a:ext cx="6748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Displaying the ratings data present in the dataset</a:t>
            </a:r>
            <a:endParaRPr sz="1600">
              <a:latin typeface="Montserrat"/>
              <a:ea typeface="Montserrat"/>
              <a:cs typeface="Montserrat"/>
              <a:sym typeface="Montserrat"/>
            </a:endParaRPr>
          </a:p>
        </p:txBody>
      </p:sp>
      <p:pic>
        <p:nvPicPr>
          <p:cNvPr id="204" name="Google Shape;204;g1013f9c90ff_0_5"/>
          <p:cNvPicPr preferRelativeResize="0"/>
          <p:nvPr/>
        </p:nvPicPr>
        <p:blipFill>
          <a:blip r:embed="rId3">
            <a:alphaModFix/>
          </a:blip>
          <a:stretch>
            <a:fillRect/>
          </a:stretch>
        </p:blipFill>
        <p:spPr>
          <a:xfrm>
            <a:off x="2471988" y="747438"/>
            <a:ext cx="3895725" cy="2581275"/>
          </a:xfrm>
          <a:prstGeom prst="rect">
            <a:avLst/>
          </a:prstGeom>
          <a:noFill/>
          <a:ln>
            <a:noFill/>
          </a:ln>
        </p:spPr>
      </p:pic>
      <p:sp>
        <p:nvSpPr>
          <p:cNvPr id="205" name="Google Shape;205;g1013f9c90ff_0_5"/>
          <p:cNvSpPr txBox="1"/>
          <p:nvPr/>
        </p:nvSpPr>
        <p:spPr>
          <a:xfrm>
            <a:off x="585850" y="3841900"/>
            <a:ext cx="6748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Number of records present in the dataset in all the tables</a:t>
            </a:r>
            <a:endParaRPr sz="1600">
              <a:latin typeface="Montserrat"/>
              <a:ea typeface="Montserrat"/>
              <a:cs typeface="Montserrat"/>
              <a:sym typeface="Montserrat"/>
            </a:endParaRPr>
          </a:p>
        </p:txBody>
      </p:sp>
      <p:pic>
        <p:nvPicPr>
          <p:cNvPr id="206" name="Google Shape;206;g1013f9c90ff_0_5"/>
          <p:cNvPicPr preferRelativeResize="0"/>
          <p:nvPr/>
        </p:nvPicPr>
        <p:blipFill>
          <a:blip r:embed="rId4">
            <a:alphaModFix/>
          </a:blip>
          <a:stretch>
            <a:fillRect/>
          </a:stretch>
        </p:blipFill>
        <p:spPr>
          <a:xfrm>
            <a:off x="1286113" y="4273000"/>
            <a:ext cx="6267450" cy="352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1013f9c90ff_0_12"/>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pic>
        <p:nvPicPr>
          <p:cNvPr id="212" name="Google Shape;212;g1013f9c90ff_0_12"/>
          <p:cNvPicPr preferRelativeResize="0"/>
          <p:nvPr/>
        </p:nvPicPr>
        <p:blipFill>
          <a:blip r:embed="rId3">
            <a:alphaModFix/>
          </a:blip>
          <a:stretch>
            <a:fillRect/>
          </a:stretch>
        </p:blipFill>
        <p:spPr>
          <a:xfrm>
            <a:off x="480363" y="1136500"/>
            <a:ext cx="3713976" cy="3600066"/>
          </a:xfrm>
          <a:prstGeom prst="rect">
            <a:avLst/>
          </a:prstGeom>
          <a:noFill/>
          <a:ln>
            <a:noFill/>
          </a:ln>
        </p:spPr>
      </p:pic>
      <p:sp>
        <p:nvSpPr>
          <p:cNvPr id="213" name="Google Shape;213;g1013f9c90ff_0_12"/>
          <p:cNvSpPr txBox="1"/>
          <p:nvPr/>
        </p:nvSpPr>
        <p:spPr>
          <a:xfrm>
            <a:off x="246000" y="213100"/>
            <a:ext cx="4326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Scatter plot between AVG SCI FI RATING and AVG ROMANCE RATING before clustering</a:t>
            </a:r>
            <a:endParaRPr>
              <a:latin typeface="Open Sans"/>
              <a:ea typeface="Open Sans"/>
              <a:cs typeface="Open Sans"/>
              <a:sym typeface="Open Sans"/>
            </a:endParaRPr>
          </a:p>
        </p:txBody>
      </p:sp>
      <p:sp>
        <p:nvSpPr>
          <p:cNvPr id="214" name="Google Shape;214;g1013f9c90ff_0_12"/>
          <p:cNvSpPr txBox="1"/>
          <p:nvPr/>
        </p:nvSpPr>
        <p:spPr>
          <a:xfrm>
            <a:off x="4669350" y="213100"/>
            <a:ext cx="4326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Scatter plot between AVG SCI FI RATING and AVG ROMANCE RATING after clustering with 2 clusters</a:t>
            </a:r>
            <a:endParaRPr>
              <a:latin typeface="Open Sans"/>
              <a:ea typeface="Open Sans"/>
              <a:cs typeface="Open Sans"/>
              <a:sym typeface="Open Sans"/>
            </a:endParaRPr>
          </a:p>
        </p:txBody>
      </p:sp>
      <p:pic>
        <p:nvPicPr>
          <p:cNvPr id="215" name="Google Shape;215;g1013f9c90ff_0_12"/>
          <p:cNvPicPr preferRelativeResize="0"/>
          <p:nvPr/>
        </p:nvPicPr>
        <p:blipFill>
          <a:blip r:embed="rId4">
            <a:alphaModFix/>
          </a:blip>
          <a:stretch>
            <a:fillRect/>
          </a:stretch>
        </p:blipFill>
        <p:spPr>
          <a:xfrm>
            <a:off x="4832402" y="1136500"/>
            <a:ext cx="3804724" cy="36674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1013f9c90ff_0_49"/>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sp>
        <p:nvSpPr>
          <p:cNvPr id="221" name="Google Shape;221;g1013f9c90ff_0_49"/>
          <p:cNvSpPr txBox="1"/>
          <p:nvPr/>
        </p:nvSpPr>
        <p:spPr>
          <a:xfrm>
            <a:off x="246000" y="213100"/>
            <a:ext cx="43260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Scatter plot between AVG SCI FI RATING and AVG ROMANCE RATING after clustering with 3 clusters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22" name="Google Shape;222;g1013f9c90ff_0_49"/>
          <p:cNvSpPr txBox="1"/>
          <p:nvPr/>
        </p:nvSpPr>
        <p:spPr>
          <a:xfrm>
            <a:off x="4669350" y="213100"/>
            <a:ext cx="4326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Scatter plot between AVG SCI FI RATING and AVG ROMANCE RATING after clustering with 4 clusters</a:t>
            </a:r>
            <a:endParaRPr>
              <a:latin typeface="Open Sans"/>
              <a:ea typeface="Open Sans"/>
              <a:cs typeface="Open Sans"/>
              <a:sym typeface="Open Sans"/>
            </a:endParaRPr>
          </a:p>
        </p:txBody>
      </p:sp>
      <p:pic>
        <p:nvPicPr>
          <p:cNvPr id="223" name="Google Shape;223;g1013f9c90ff_0_49"/>
          <p:cNvPicPr preferRelativeResize="0"/>
          <p:nvPr/>
        </p:nvPicPr>
        <p:blipFill>
          <a:blip r:embed="rId3">
            <a:alphaModFix/>
          </a:blip>
          <a:stretch>
            <a:fillRect/>
          </a:stretch>
        </p:blipFill>
        <p:spPr>
          <a:xfrm>
            <a:off x="480375" y="1136500"/>
            <a:ext cx="3804726" cy="3701194"/>
          </a:xfrm>
          <a:prstGeom prst="rect">
            <a:avLst/>
          </a:prstGeom>
          <a:noFill/>
          <a:ln>
            <a:noFill/>
          </a:ln>
        </p:spPr>
      </p:pic>
      <p:pic>
        <p:nvPicPr>
          <p:cNvPr id="224" name="Google Shape;224;g1013f9c90ff_0_49"/>
          <p:cNvPicPr preferRelativeResize="0"/>
          <p:nvPr/>
        </p:nvPicPr>
        <p:blipFill>
          <a:blip r:embed="rId4">
            <a:alphaModFix/>
          </a:blip>
          <a:stretch>
            <a:fillRect/>
          </a:stretch>
        </p:blipFill>
        <p:spPr>
          <a:xfrm>
            <a:off x="4844125" y="1089625"/>
            <a:ext cx="3976449" cy="39016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1013f9c90ff_0_19"/>
          <p:cNvSpPr txBox="1"/>
          <p:nvPr/>
        </p:nvSpPr>
        <p:spPr>
          <a:xfrm>
            <a:off x="538950" y="572125"/>
            <a:ext cx="67485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600">
                <a:solidFill>
                  <a:schemeClr val="dk1"/>
                </a:solidFill>
                <a:highlight>
                  <a:schemeClr val="lt1"/>
                </a:highlight>
                <a:latin typeface="Montserrat"/>
                <a:ea typeface="Montserrat"/>
                <a:cs typeface="Montserrat"/>
                <a:sym typeface="Montserrat"/>
              </a:rPr>
              <a:t>Plot the each value of K vs. the silhouette score at that value</a:t>
            </a:r>
            <a:endParaRPr sz="16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None/>
            </a:pPr>
            <a:r>
              <a:t/>
            </a:r>
            <a:endParaRPr sz="1600">
              <a:solidFill>
                <a:schemeClr val="dk1"/>
              </a:solidFill>
              <a:highlight>
                <a:schemeClr val="lt1"/>
              </a:highlight>
              <a:latin typeface="Montserrat"/>
              <a:ea typeface="Montserrat"/>
              <a:cs typeface="Montserrat"/>
              <a:sym typeface="Montserrat"/>
            </a:endParaRPr>
          </a:p>
        </p:txBody>
      </p:sp>
      <p:pic>
        <p:nvPicPr>
          <p:cNvPr id="230" name="Google Shape;230;g1013f9c90ff_0_19"/>
          <p:cNvPicPr preferRelativeResize="0"/>
          <p:nvPr/>
        </p:nvPicPr>
        <p:blipFill>
          <a:blip r:embed="rId3">
            <a:alphaModFix/>
          </a:blip>
          <a:stretch>
            <a:fillRect/>
          </a:stretch>
        </p:blipFill>
        <p:spPr>
          <a:xfrm>
            <a:off x="403038" y="1016925"/>
            <a:ext cx="8525420" cy="32711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1013f9c90ff_0_61"/>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sp>
        <p:nvSpPr>
          <p:cNvPr id="236" name="Google Shape;236;g1013f9c90ff_0_61"/>
          <p:cNvSpPr txBox="1"/>
          <p:nvPr/>
        </p:nvSpPr>
        <p:spPr>
          <a:xfrm>
            <a:off x="343350" y="1642500"/>
            <a:ext cx="43260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Scatter plot between AVG SCI FI RATING and AVG ROMANCE RATING after clustering with 7 clusters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37" name="Google Shape;237;g1013f9c90ff_0_61"/>
          <p:cNvSpPr txBox="1"/>
          <p:nvPr/>
        </p:nvSpPr>
        <p:spPr>
          <a:xfrm>
            <a:off x="4669350" y="213100"/>
            <a:ext cx="432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pic>
        <p:nvPicPr>
          <p:cNvPr id="238" name="Google Shape;238;g1013f9c90ff_0_61"/>
          <p:cNvPicPr preferRelativeResize="0"/>
          <p:nvPr/>
        </p:nvPicPr>
        <p:blipFill>
          <a:blip r:embed="rId3">
            <a:alphaModFix/>
          </a:blip>
          <a:stretch>
            <a:fillRect/>
          </a:stretch>
        </p:blipFill>
        <p:spPr>
          <a:xfrm>
            <a:off x="4515250" y="337963"/>
            <a:ext cx="4634199" cy="44675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1013f9c90ff_0_78"/>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sp>
        <p:nvSpPr>
          <p:cNvPr id="244" name="Google Shape;244;g1013f9c90ff_0_78"/>
          <p:cNvSpPr txBox="1"/>
          <p:nvPr/>
        </p:nvSpPr>
        <p:spPr>
          <a:xfrm>
            <a:off x="343350" y="705400"/>
            <a:ext cx="5163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Pre processing and sorting the rating function</a:t>
            </a:r>
            <a:endParaRPr sz="1600">
              <a:solidFill>
                <a:schemeClr val="dk1"/>
              </a:solidFill>
              <a:latin typeface="Montserrat"/>
              <a:ea typeface="Montserrat"/>
              <a:cs typeface="Montserrat"/>
              <a:sym typeface="Montserrat"/>
            </a:endParaRPr>
          </a:p>
        </p:txBody>
      </p:sp>
      <p:pic>
        <p:nvPicPr>
          <p:cNvPr id="245" name="Google Shape;245;g1013f9c90ff_0_78"/>
          <p:cNvPicPr preferRelativeResize="0"/>
          <p:nvPr/>
        </p:nvPicPr>
        <p:blipFill>
          <a:blip r:embed="rId3">
            <a:alphaModFix/>
          </a:blip>
          <a:stretch>
            <a:fillRect/>
          </a:stretch>
        </p:blipFill>
        <p:spPr>
          <a:xfrm>
            <a:off x="343350" y="1136500"/>
            <a:ext cx="8323133" cy="32711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1013f9c90ff_0_86"/>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sp>
        <p:nvSpPr>
          <p:cNvPr id="251" name="Google Shape;251;g1013f9c90ff_0_86"/>
          <p:cNvSpPr txBox="1"/>
          <p:nvPr/>
        </p:nvSpPr>
        <p:spPr>
          <a:xfrm>
            <a:off x="390225" y="506200"/>
            <a:ext cx="7002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Heatmap for the</a:t>
            </a:r>
            <a:r>
              <a:rPr lang="en" sz="1600">
                <a:solidFill>
                  <a:schemeClr val="dk1"/>
                </a:solidFill>
                <a:highlight>
                  <a:schemeClr val="lt1"/>
                </a:highlight>
                <a:latin typeface="Montserrat"/>
                <a:ea typeface="Montserrat"/>
                <a:cs typeface="Montserrat"/>
                <a:sym typeface="Montserrat"/>
              </a:rPr>
              <a:t> most rated movies by users</a:t>
            </a:r>
            <a:endParaRPr sz="1600">
              <a:solidFill>
                <a:schemeClr val="dk1"/>
              </a:solidFill>
              <a:latin typeface="Montserrat"/>
              <a:ea typeface="Montserrat"/>
              <a:cs typeface="Montserrat"/>
              <a:sym typeface="Montserrat"/>
            </a:endParaRPr>
          </a:p>
        </p:txBody>
      </p:sp>
      <p:pic>
        <p:nvPicPr>
          <p:cNvPr id="252" name="Google Shape;252;g1013f9c90ff_0_86"/>
          <p:cNvPicPr preferRelativeResize="0"/>
          <p:nvPr/>
        </p:nvPicPr>
        <p:blipFill>
          <a:blip r:embed="rId3">
            <a:alphaModFix/>
          </a:blip>
          <a:stretch>
            <a:fillRect/>
          </a:stretch>
        </p:blipFill>
        <p:spPr>
          <a:xfrm>
            <a:off x="480375" y="1005300"/>
            <a:ext cx="8119476" cy="39524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1013f9c90ff_0_94"/>
          <p:cNvSpPr txBox="1"/>
          <p:nvPr/>
        </p:nvSpPr>
        <p:spPr>
          <a:xfrm>
            <a:off x="480375" y="1136500"/>
            <a:ext cx="8224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Montserrat"/>
              <a:ea typeface="Montserrat"/>
              <a:cs typeface="Montserrat"/>
              <a:sym typeface="Montserrat"/>
            </a:endParaRPr>
          </a:p>
        </p:txBody>
      </p:sp>
      <p:sp>
        <p:nvSpPr>
          <p:cNvPr id="258" name="Google Shape;258;g1013f9c90ff_0_94"/>
          <p:cNvSpPr txBox="1"/>
          <p:nvPr/>
        </p:nvSpPr>
        <p:spPr>
          <a:xfrm>
            <a:off x="413675" y="705400"/>
            <a:ext cx="7002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Prediction on the basis of the cluster ID</a:t>
            </a:r>
            <a:endParaRPr sz="1600">
              <a:solidFill>
                <a:schemeClr val="dk1"/>
              </a:solidFill>
              <a:latin typeface="Montserrat"/>
              <a:ea typeface="Montserrat"/>
              <a:cs typeface="Montserrat"/>
              <a:sym typeface="Montserrat"/>
            </a:endParaRPr>
          </a:p>
        </p:txBody>
      </p:sp>
      <p:pic>
        <p:nvPicPr>
          <p:cNvPr id="259" name="Google Shape;259;g1013f9c90ff_0_94"/>
          <p:cNvPicPr preferRelativeResize="0"/>
          <p:nvPr/>
        </p:nvPicPr>
        <p:blipFill>
          <a:blip r:embed="rId3">
            <a:alphaModFix/>
          </a:blip>
          <a:stretch>
            <a:fillRect/>
          </a:stretch>
        </p:blipFill>
        <p:spPr>
          <a:xfrm>
            <a:off x="164125" y="1227900"/>
            <a:ext cx="8612318" cy="3271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1013f9c90ff_0_108"/>
          <p:cNvSpPr txBox="1"/>
          <p:nvPr/>
        </p:nvSpPr>
        <p:spPr>
          <a:xfrm>
            <a:off x="246000" y="213100"/>
            <a:ext cx="4326000" cy="9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highlight>
                  <a:schemeClr val="lt1"/>
                </a:highlight>
                <a:latin typeface="Montserrat"/>
                <a:ea typeface="Montserrat"/>
                <a:cs typeface="Montserrat"/>
                <a:sym typeface="Montserrat"/>
              </a:rPr>
              <a:t>The average rating of 20 movies as rated by the users in the cluster</a:t>
            </a:r>
            <a:endParaRPr sz="16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None/>
            </a:pPr>
            <a:r>
              <a:t/>
            </a:r>
            <a:endParaRPr sz="1600">
              <a:solidFill>
                <a:schemeClr val="dk1"/>
              </a:solidFill>
              <a:highlight>
                <a:schemeClr val="lt1"/>
              </a:highlight>
              <a:latin typeface="Montserrat"/>
              <a:ea typeface="Montserrat"/>
              <a:cs typeface="Montserrat"/>
              <a:sym typeface="Montserrat"/>
            </a:endParaRPr>
          </a:p>
        </p:txBody>
      </p:sp>
      <p:sp>
        <p:nvSpPr>
          <p:cNvPr id="265" name="Google Shape;265;g1013f9c90ff_0_108"/>
          <p:cNvSpPr txBox="1"/>
          <p:nvPr/>
        </p:nvSpPr>
        <p:spPr>
          <a:xfrm>
            <a:off x="4669350" y="213100"/>
            <a:ext cx="4326000" cy="124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highlight>
                  <a:schemeClr val="lt1"/>
                </a:highlight>
                <a:latin typeface="Montserrat"/>
                <a:ea typeface="Montserrat"/>
                <a:cs typeface="Montserrat"/>
                <a:sym typeface="Montserrat"/>
              </a:rPr>
              <a:t>The average rating of 20 movies as rated by the USER ID 2</a:t>
            </a:r>
            <a:endParaRPr sz="16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None/>
            </a:pPr>
            <a:r>
              <a:t/>
            </a:r>
            <a:endParaRPr sz="16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None/>
            </a:pPr>
            <a:r>
              <a:t/>
            </a:r>
            <a:endParaRPr sz="1600">
              <a:solidFill>
                <a:schemeClr val="dk1"/>
              </a:solidFill>
              <a:latin typeface="Montserrat"/>
              <a:ea typeface="Montserrat"/>
              <a:cs typeface="Montserrat"/>
              <a:sym typeface="Montserrat"/>
            </a:endParaRPr>
          </a:p>
        </p:txBody>
      </p:sp>
      <p:pic>
        <p:nvPicPr>
          <p:cNvPr id="266" name="Google Shape;266;g1013f9c90ff_0_108"/>
          <p:cNvPicPr preferRelativeResize="0"/>
          <p:nvPr/>
        </p:nvPicPr>
        <p:blipFill>
          <a:blip r:embed="rId3">
            <a:alphaModFix/>
          </a:blip>
          <a:stretch>
            <a:fillRect/>
          </a:stretch>
        </p:blipFill>
        <p:spPr>
          <a:xfrm>
            <a:off x="246000" y="1089625"/>
            <a:ext cx="4364550" cy="3589088"/>
          </a:xfrm>
          <a:prstGeom prst="rect">
            <a:avLst/>
          </a:prstGeom>
          <a:noFill/>
          <a:ln>
            <a:noFill/>
          </a:ln>
        </p:spPr>
      </p:pic>
      <p:pic>
        <p:nvPicPr>
          <p:cNvPr id="267" name="Google Shape;267;g1013f9c90ff_0_108"/>
          <p:cNvPicPr preferRelativeResize="0"/>
          <p:nvPr/>
        </p:nvPicPr>
        <p:blipFill>
          <a:blip r:embed="rId4">
            <a:alphaModFix/>
          </a:blip>
          <a:stretch>
            <a:fillRect/>
          </a:stretch>
        </p:blipFill>
        <p:spPr>
          <a:xfrm>
            <a:off x="4718025" y="1089625"/>
            <a:ext cx="4228650" cy="32096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gfa5e6d8da4_0_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INTRODUCTION</a:t>
            </a:r>
            <a:endParaRPr/>
          </a:p>
        </p:txBody>
      </p:sp>
      <p:sp>
        <p:nvSpPr>
          <p:cNvPr id="76" name="Google Shape;76;gfa5e6d8da4_0_0"/>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SzPts val="1600"/>
              <a:buFont typeface="Montserrat"/>
              <a:buChar char="●"/>
            </a:pPr>
            <a:r>
              <a:rPr lang="en" sz="1600">
                <a:latin typeface="Montserrat"/>
                <a:ea typeface="Montserrat"/>
                <a:cs typeface="Montserrat"/>
                <a:sym typeface="Montserrat"/>
              </a:rPr>
              <a:t>Recommendation systems filter the preferences for the user from huge data and provide the relevant information only. </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n" sz="1600">
                <a:latin typeface="Montserrat"/>
                <a:ea typeface="Montserrat"/>
                <a:cs typeface="Montserrat"/>
                <a:sym typeface="Montserrat"/>
              </a:rPr>
              <a:t>It helps the user find the content which interests him/her the most based on a number of factors making the experience personalized to each user.</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n" sz="1600">
                <a:latin typeface="Montserrat"/>
                <a:ea typeface="Montserrat"/>
                <a:cs typeface="Montserrat"/>
                <a:sym typeface="Montserrat"/>
              </a:rPr>
              <a:t>User preferences, several factors like demographic details, product description, profile, browsing history, and so on help build up and identify well matched pairs between user and items using algorithms and predictive modelling. </a:t>
            </a:r>
            <a:endParaRPr sz="1600">
              <a:latin typeface="Montserrat"/>
              <a:ea typeface="Montserrat"/>
              <a:cs typeface="Montserrat"/>
              <a:sym typeface="Montserrat"/>
            </a:endParaRPr>
          </a:p>
          <a:p>
            <a:pPr indent="-330200" lvl="0" marL="457200" rtl="0" algn="l">
              <a:lnSpc>
                <a:spcPct val="115000"/>
              </a:lnSpc>
              <a:spcBef>
                <a:spcPts val="0"/>
              </a:spcBef>
              <a:spcAft>
                <a:spcPts val="0"/>
              </a:spcAft>
              <a:buSzPts val="1600"/>
              <a:buFont typeface="Montserrat"/>
              <a:buChar char="●"/>
            </a:pPr>
            <a:r>
              <a:rPr lang="en" sz="1600">
                <a:latin typeface="Montserrat"/>
                <a:ea typeface="Montserrat"/>
                <a:cs typeface="Montserrat"/>
                <a:sym typeface="Montserrat"/>
              </a:rPr>
              <a:t>Examples where recommendation systems are used are Amazon, Netflix, Social Media Platforms, News Applications etc.</a:t>
            </a:r>
            <a:endParaRPr sz="2100">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CONCLUSION</a:t>
            </a:r>
            <a:endParaRPr/>
          </a:p>
        </p:txBody>
      </p:sp>
      <p:sp>
        <p:nvSpPr>
          <p:cNvPr id="273" name="Google Shape;273;p18"/>
          <p:cNvSpPr txBox="1"/>
          <p:nvPr>
            <p:ph idx="1" type="body"/>
          </p:nvPr>
        </p:nvSpPr>
        <p:spPr>
          <a:xfrm>
            <a:off x="387900" y="1489825"/>
            <a:ext cx="8253300" cy="34245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For this project</a:t>
            </a:r>
            <a:r>
              <a:rPr lang="en" sz="1400">
                <a:latin typeface="Montserrat"/>
                <a:ea typeface="Montserrat"/>
                <a:cs typeface="Montserrat"/>
                <a:sym typeface="Montserrat"/>
              </a:rPr>
              <a:t>, we created a K means clustering model which could predict what movie rating would a user belonging to a particular group would give and also recommend movies for the same.</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We clustered the users on the basis of their ratings to Romance and Sci Fi movies and after getting the ideal number of clusters which was </a:t>
            </a:r>
            <a:r>
              <a:rPr b="1" lang="en" sz="1400">
                <a:latin typeface="Montserrat"/>
                <a:ea typeface="Montserrat"/>
                <a:cs typeface="Montserrat"/>
                <a:sym typeface="Montserrat"/>
              </a:rPr>
              <a:t>7</a:t>
            </a:r>
            <a:r>
              <a:rPr lang="en" sz="1400">
                <a:latin typeface="Montserrat"/>
                <a:ea typeface="Montserrat"/>
                <a:cs typeface="Montserrat"/>
                <a:sym typeface="Montserrat"/>
              </a:rPr>
              <a:t>, </a:t>
            </a:r>
            <a:r>
              <a:rPr lang="en" sz="1400">
                <a:latin typeface="Montserrat"/>
                <a:ea typeface="Montserrat"/>
                <a:cs typeface="Montserrat"/>
                <a:sym typeface="Montserrat"/>
              </a:rPr>
              <a:t> we performed the recommendation.</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Data was collected and correspondingly pre-processed and a Heatmap was used to visualize the correlation between the users and </a:t>
            </a:r>
            <a:r>
              <a:rPr lang="en" sz="1400">
                <a:latin typeface="Montserrat"/>
                <a:ea typeface="Montserrat"/>
                <a:cs typeface="Montserrat"/>
                <a:sym typeface="Montserrat"/>
              </a:rPr>
              <a:t>their ratings.</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This model can predict as well recommend movies or ratings to the users belonging to a similar group of choice.</a:t>
            </a:r>
            <a:endParaRPr sz="1400">
              <a:latin typeface="Montserrat"/>
              <a:ea typeface="Montserrat"/>
              <a:cs typeface="Montserrat"/>
              <a:sym typeface="Montserrat"/>
            </a:endParaRPr>
          </a:p>
          <a:p>
            <a:pPr indent="0" lvl="0" marL="0" rtl="0" algn="l">
              <a:lnSpc>
                <a:spcPct val="115000"/>
              </a:lnSpc>
              <a:spcBef>
                <a:spcPts val="1200"/>
              </a:spcBef>
              <a:spcAft>
                <a:spcPts val="1200"/>
              </a:spcAft>
              <a:buSzPts val="1800"/>
              <a:buNone/>
            </a:pPr>
            <a:r>
              <a:t/>
            </a:r>
            <a:endParaRPr sz="14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19"/>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REFERENCES</a:t>
            </a:r>
            <a:endParaRPr/>
          </a:p>
        </p:txBody>
      </p:sp>
      <p:sp>
        <p:nvSpPr>
          <p:cNvPr id="279" name="Google Shape;279;p19"/>
          <p:cNvSpPr txBox="1"/>
          <p:nvPr>
            <p:ph idx="1" type="body"/>
          </p:nvPr>
        </p:nvSpPr>
        <p:spPr>
          <a:xfrm>
            <a:off x="387900" y="1489825"/>
            <a:ext cx="8253300" cy="34245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S. C. Mana and T. Sasipraba, “A machine learning based implementation of product and service recommendation models,” in 2021 7th International Conference on Electrical Energy Systems (ICEES), 2021, pp. 543–547.</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N. Smitha, D. Anusha, C. Chaithanya, J. Sindhu, R. Tanuja, and H. S. Hemanth Kumar, “A review on movie recommendation system using machine learning,” in 2021 Third International Conference on Intelligent Communication Technologies and Virtual Mobile Networks (ICICV), 2021, pp. 769–773.</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R. Ahuja, A. Solanki, and A. Nayyar, “Movie recommender system using k-means clustering and k-nearest neighbor,” in 2019 9th International Conference on Cloud Computing, Data Science Engineering (Confluence), 2019, pp. 263–268.</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M. Gupta, A. Thakkar, Aashish, V. Gupta, and D. P. S. Rathore, “Movie recommender system using collaborative filtering,” in 2020 International Conference on Electronics and Sustainable Communication Systems (ICESC), 2020, pp. 415–420.</a:t>
            </a:r>
            <a:endParaRPr sz="1400">
              <a:latin typeface="Montserrat"/>
              <a:ea typeface="Montserrat"/>
              <a:cs typeface="Montserrat"/>
              <a:sym typeface="Montserrat"/>
            </a:endParaRPr>
          </a:p>
          <a:p>
            <a:pPr indent="0" lvl="0" marL="457200" rtl="0" algn="l">
              <a:lnSpc>
                <a:spcPct val="115000"/>
              </a:lnSpc>
              <a:spcBef>
                <a:spcPts val="1200"/>
              </a:spcBef>
              <a:spcAft>
                <a:spcPts val="1200"/>
              </a:spcAft>
              <a:buSzPts val="1800"/>
              <a:buNone/>
            </a:pPr>
            <a:r>
              <a:t/>
            </a:r>
            <a:endParaRPr sz="1400">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0"/>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REFERENCES</a:t>
            </a:r>
            <a:endParaRPr/>
          </a:p>
        </p:txBody>
      </p:sp>
      <p:sp>
        <p:nvSpPr>
          <p:cNvPr id="285" name="Google Shape;285;p20"/>
          <p:cNvSpPr txBox="1"/>
          <p:nvPr>
            <p:ph idx="1" type="body"/>
          </p:nvPr>
        </p:nvSpPr>
        <p:spPr>
          <a:xfrm>
            <a:off x="387900" y="1489825"/>
            <a:ext cx="8253300" cy="34245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G. Sunandana, M. Reshma, Y. Pratyusha, M. Kommineni, and S. Gogulamudi, “Movie     recommendation system using enhanced content-based filtering algorithm based on user demographic data,” in 2021 6th International Conference on Communication and Electronics Systems (ICCES), 2021, pp. 1–5.</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C. Cai and L. Wang, “Application of improved k-means k-nearest neighbor algorithm in the movie recommendation system,” in 2020 13th International Symposium on Computational Intelligence and Design (ISCID), 2020, pp. 314–317</a:t>
            </a:r>
            <a:endParaRPr sz="1400">
              <a:latin typeface="Montserrat"/>
              <a:ea typeface="Montserrat"/>
              <a:cs typeface="Montserrat"/>
              <a:sym typeface="Montserrat"/>
            </a:endParaRPr>
          </a:p>
          <a:p>
            <a:pPr indent="0" lvl="0" marL="457200" rtl="0" algn="l">
              <a:lnSpc>
                <a:spcPct val="115000"/>
              </a:lnSpc>
              <a:spcBef>
                <a:spcPts val="1200"/>
              </a:spcBef>
              <a:spcAft>
                <a:spcPts val="0"/>
              </a:spcAft>
              <a:buSzPts val="1800"/>
              <a:buNone/>
            </a:pPr>
            <a:r>
              <a:t/>
            </a:r>
            <a:endParaRPr sz="1400">
              <a:latin typeface="Montserrat"/>
              <a:ea typeface="Montserrat"/>
              <a:cs typeface="Montserrat"/>
              <a:sym typeface="Montserrat"/>
            </a:endParaRPr>
          </a:p>
          <a:p>
            <a:pPr indent="0" lvl="0" marL="0" rtl="0" algn="l">
              <a:lnSpc>
                <a:spcPct val="115000"/>
              </a:lnSpc>
              <a:spcBef>
                <a:spcPts val="1200"/>
              </a:spcBef>
              <a:spcAft>
                <a:spcPts val="1200"/>
              </a:spcAft>
              <a:buSzPts val="1800"/>
              <a:buNone/>
            </a:pPr>
            <a:r>
              <a:t/>
            </a:r>
            <a:endParaRPr sz="1400">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1"/>
          <p:cNvSpPr txBox="1"/>
          <p:nvPr>
            <p:ph type="title"/>
          </p:nvPr>
        </p:nvSpPr>
        <p:spPr>
          <a:xfrm>
            <a:off x="0" y="2228700"/>
            <a:ext cx="8368200" cy="686100"/>
          </a:xfrm>
          <a:prstGeom prst="rect">
            <a:avLst/>
          </a:prstGeom>
          <a:noFill/>
          <a:ln>
            <a:noFill/>
          </a:ln>
        </p:spPr>
        <p:txBody>
          <a:bodyPr anchorCtr="0" anchor="b" bIns="91425" lIns="91425" spcFirstLastPara="1" rIns="91425" wrap="square" tIns="91425">
            <a:noAutofit/>
          </a:bodyPr>
          <a:lstStyle/>
          <a:p>
            <a:pPr indent="457200" lvl="0" marL="2743200" rtl="0" algn="l">
              <a:lnSpc>
                <a:spcPct val="100000"/>
              </a:lnSpc>
              <a:spcBef>
                <a:spcPts val="0"/>
              </a:spcBef>
              <a:spcAft>
                <a:spcPts val="0"/>
              </a:spcAft>
              <a:buSzPts val="4200"/>
              <a:buNone/>
            </a:pPr>
            <a:r>
              <a:rPr lang="en" sz="6000"/>
              <a:t>THANK YOU</a:t>
            </a:r>
            <a:endParaRPr sz="6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WHAT ARE RECOMMENDATION SYSTEMS?</a:t>
            </a:r>
            <a:endParaRPr/>
          </a:p>
        </p:txBody>
      </p:sp>
      <p:sp>
        <p:nvSpPr>
          <p:cNvPr id="82" name="Google Shape;82;p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600">
                <a:latin typeface="Montserrat"/>
                <a:ea typeface="Montserrat"/>
                <a:cs typeface="Montserrat"/>
                <a:sym typeface="Montserrat"/>
              </a:rPr>
              <a:t>Recommender systems are software program that make recommendations to users based on a variety of parameters. These systems forecast the most likely product that users will buy and that they will be interested in.</a:t>
            </a:r>
            <a:endParaRPr sz="1600">
              <a:latin typeface="Montserrat"/>
              <a:ea typeface="Montserrat"/>
              <a:cs typeface="Montserrat"/>
              <a:sym typeface="Montserrat"/>
            </a:endParaRPr>
          </a:p>
          <a:p>
            <a:pPr indent="0" lvl="0" marL="0" rtl="0" algn="l">
              <a:lnSpc>
                <a:spcPct val="115000"/>
              </a:lnSpc>
              <a:spcBef>
                <a:spcPts val="1200"/>
              </a:spcBef>
              <a:spcAft>
                <a:spcPts val="0"/>
              </a:spcAft>
              <a:buSzPts val="1800"/>
              <a:buNone/>
            </a:pPr>
            <a:r>
              <a:rPr b="1" lang="en" sz="1600">
                <a:latin typeface="Montserrat"/>
                <a:ea typeface="Montserrat"/>
                <a:cs typeface="Montserrat"/>
                <a:sym typeface="Montserrat"/>
              </a:rPr>
              <a:t>NEED:</a:t>
            </a:r>
            <a:endParaRPr b="1" sz="1600">
              <a:latin typeface="Montserrat"/>
              <a:ea typeface="Montserrat"/>
              <a:cs typeface="Montserrat"/>
              <a:sym typeface="Montserrat"/>
            </a:endParaRPr>
          </a:p>
          <a:p>
            <a:pPr indent="-323850" lvl="0" marL="457200" rtl="0" algn="l">
              <a:lnSpc>
                <a:spcPct val="115000"/>
              </a:lnSpc>
              <a:spcBef>
                <a:spcPts val="1200"/>
              </a:spcBef>
              <a:spcAft>
                <a:spcPts val="0"/>
              </a:spcAft>
              <a:buSzPts val="1500"/>
              <a:buFont typeface="Montserrat"/>
              <a:buChar char="●"/>
            </a:pPr>
            <a:r>
              <a:rPr lang="en" sz="1500">
                <a:latin typeface="Montserrat"/>
                <a:ea typeface="Montserrat"/>
                <a:cs typeface="Montserrat"/>
                <a:sym typeface="Montserrat"/>
              </a:rPr>
              <a:t>Minimizes the cost of browsing, finding and selecting the product from an online platform.</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Enhance the decision-making process thereby increasing the product sale and the revenue generated for the service provider.</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Saves people’s time and effort in finding their choices in a complex domain easily.</a:t>
            </a:r>
            <a:endParaRPr sz="15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4"/>
          <p:cNvSpPr txBox="1"/>
          <p:nvPr>
            <p:ph type="title"/>
          </p:nvPr>
        </p:nvSpPr>
        <p:spPr>
          <a:xfrm>
            <a:off x="311700" y="658525"/>
            <a:ext cx="8520600" cy="831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MACHINE LEARNING ALGORITHMS USED IN RECOMMENDATION SYSTEMS</a:t>
            </a:r>
            <a:endParaRPr/>
          </a:p>
        </p:txBody>
      </p:sp>
      <p:sp>
        <p:nvSpPr>
          <p:cNvPr id="88" name="Google Shape;88;p4"/>
          <p:cNvSpPr txBox="1"/>
          <p:nvPr>
            <p:ph idx="1" type="body"/>
          </p:nvPr>
        </p:nvSpPr>
        <p:spPr>
          <a:xfrm>
            <a:off x="387900" y="1489825"/>
            <a:ext cx="4284600" cy="3078900"/>
          </a:xfrm>
          <a:prstGeom prst="rect">
            <a:avLst/>
          </a:prstGeom>
          <a:noFill/>
          <a:ln>
            <a:noFill/>
          </a:ln>
        </p:spPr>
        <p:txBody>
          <a:bodyPr anchorCtr="0" anchor="t" bIns="91425" lIns="91425" spcFirstLastPara="1" rIns="91425" wrap="square" tIns="91425">
            <a:normAutofit fontScale="92500" lnSpcReduction="20000"/>
          </a:bodyPr>
          <a:lstStyle/>
          <a:p>
            <a:pPr indent="-323850" lvl="0" marL="457200" rtl="0" algn="l">
              <a:lnSpc>
                <a:spcPct val="115000"/>
              </a:lnSpc>
              <a:spcBef>
                <a:spcPts val="1000"/>
              </a:spcBef>
              <a:spcAft>
                <a:spcPts val="0"/>
              </a:spcAft>
              <a:buSzPct val="101351"/>
              <a:buFont typeface="Montserrat"/>
              <a:buChar char="●"/>
            </a:pPr>
            <a:r>
              <a:rPr lang="en" sz="1600">
                <a:latin typeface="Montserrat"/>
                <a:ea typeface="Montserrat"/>
                <a:cs typeface="Montserrat"/>
                <a:sym typeface="Montserrat"/>
              </a:rPr>
              <a:t>Support Vector Machines</a:t>
            </a:r>
            <a:endParaRPr sz="1600">
              <a:latin typeface="Montserrat"/>
              <a:ea typeface="Montserrat"/>
              <a:cs typeface="Montserrat"/>
              <a:sym typeface="Montserrat"/>
            </a:endParaRPr>
          </a:p>
          <a:p>
            <a:pPr indent="-330200" lvl="0" marL="457200" rtl="0" algn="l">
              <a:lnSpc>
                <a:spcPct val="115000"/>
              </a:lnSpc>
              <a:spcBef>
                <a:spcPts val="1200"/>
              </a:spcBef>
              <a:spcAft>
                <a:spcPts val="0"/>
              </a:spcAft>
              <a:buSzPct val="108108"/>
              <a:buFont typeface="Montserrat"/>
              <a:buChar char="●"/>
            </a:pPr>
            <a:r>
              <a:rPr lang="en" sz="1600">
                <a:latin typeface="Montserrat"/>
                <a:ea typeface="Montserrat"/>
                <a:cs typeface="Montserrat"/>
                <a:sym typeface="Montserrat"/>
              </a:rPr>
              <a:t>Naive Bayes</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ct val="108108"/>
              <a:buFont typeface="Montserrat"/>
              <a:buChar char="●"/>
            </a:pPr>
            <a:r>
              <a:rPr lang="en" sz="1600">
                <a:latin typeface="Montserrat"/>
                <a:ea typeface="Montserrat"/>
                <a:cs typeface="Montserrat"/>
                <a:sym typeface="Montserrat"/>
              </a:rPr>
              <a:t>Content based filtering</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ct val="108108"/>
              <a:buFont typeface="Montserrat"/>
              <a:buChar char="●"/>
            </a:pPr>
            <a:r>
              <a:rPr lang="en" sz="1600">
                <a:latin typeface="Montserrat"/>
                <a:ea typeface="Montserrat"/>
                <a:cs typeface="Montserrat"/>
                <a:sym typeface="Montserrat"/>
              </a:rPr>
              <a:t>Collaborative filtering</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ct val="108108"/>
              <a:buFont typeface="Montserrat"/>
              <a:buChar char="●"/>
            </a:pPr>
            <a:r>
              <a:rPr lang="en" sz="1600">
                <a:latin typeface="Montserrat"/>
                <a:ea typeface="Montserrat"/>
                <a:cs typeface="Montserrat"/>
                <a:sym typeface="Montserrat"/>
              </a:rPr>
              <a:t>Hybrid filtering</a:t>
            </a:r>
            <a:endParaRPr sz="1600">
              <a:latin typeface="Montserrat"/>
              <a:ea typeface="Montserrat"/>
              <a:cs typeface="Montserrat"/>
              <a:sym typeface="Montserrat"/>
            </a:endParaRPr>
          </a:p>
          <a:p>
            <a:pPr indent="-330200" lvl="0" marL="457200" rtl="0" algn="l">
              <a:lnSpc>
                <a:spcPct val="115000"/>
              </a:lnSpc>
              <a:spcBef>
                <a:spcPts val="1000"/>
              </a:spcBef>
              <a:spcAft>
                <a:spcPts val="0"/>
              </a:spcAft>
              <a:buSzPct val="108108"/>
              <a:buFont typeface="Montserrat"/>
              <a:buChar char="●"/>
            </a:pPr>
            <a:r>
              <a:rPr lang="en" sz="1600">
                <a:latin typeface="Montserrat"/>
                <a:ea typeface="Montserrat"/>
                <a:cs typeface="Montserrat"/>
                <a:sym typeface="Montserrat"/>
              </a:rPr>
              <a:t>Clustering approaches like K-Means, KNN</a:t>
            </a:r>
            <a:endParaRPr sz="1600">
              <a:latin typeface="Montserrat"/>
              <a:ea typeface="Montserrat"/>
              <a:cs typeface="Montserrat"/>
              <a:sym typeface="Montserrat"/>
            </a:endParaRPr>
          </a:p>
          <a:p>
            <a:pPr indent="-330200" lvl="0" marL="457200" rtl="0" algn="l">
              <a:lnSpc>
                <a:spcPct val="115000"/>
              </a:lnSpc>
              <a:spcBef>
                <a:spcPts val="1000"/>
              </a:spcBef>
              <a:spcAft>
                <a:spcPts val="1200"/>
              </a:spcAft>
              <a:buSzPct val="108108"/>
              <a:buFont typeface="Montserrat"/>
              <a:buChar char="●"/>
            </a:pPr>
            <a:r>
              <a:rPr lang="en" sz="1600">
                <a:latin typeface="Montserrat"/>
                <a:ea typeface="Montserrat"/>
                <a:cs typeface="Montserrat"/>
                <a:sym typeface="Montserrat"/>
              </a:rPr>
              <a:t>Logistic Regression</a:t>
            </a:r>
            <a:endParaRPr sz="1600">
              <a:latin typeface="Montserrat"/>
              <a:ea typeface="Montserrat"/>
              <a:cs typeface="Montserrat"/>
              <a:sym typeface="Montserrat"/>
            </a:endParaRPr>
          </a:p>
        </p:txBody>
      </p:sp>
      <p:pic>
        <p:nvPicPr>
          <p:cNvPr id="89" name="Google Shape;89;p4"/>
          <p:cNvPicPr preferRelativeResize="0"/>
          <p:nvPr/>
        </p:nvPicPr>
        <p:blipFill rotWithShape="1">
          <a:blip r:embed="rId3">
            <a:alphaModFix/>
          </a:blip>
          <a:srcRect b="0" l="0" r="0" t="0"/>
          <a:stretch/>
        </p:blipFill>
        <p:spPr>
          <a:xfrm>
            <a:off x="4672500" y="1879025"/>
            <a:ext cx="4166700" cy="21805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5"/>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MACHINE LEARNING ALGORITHMS</a:t>
            </a:r>
            <a:endParaRPr/>
          </a:p>
        </p:txBody>
      </p:sp>
      <p:sp>
        <p:nvSpPr>
          <p:cNvPr id="95" name="Google Shape;95;p5"/>
          <p:cNvSpPr txBox="1"/>
          <p:nvPr>
            <p:ph idx="1" type="body"/>
          </p:nvPr>
        </p:nvSpPr>
        <p:spPr>
          <a:xfrm>
            <a:off x="387900" y="1489825"/>
            <a:ext cx="5487000" cy="3078900"/>
          </a:xfrm>
          <a:prstGeom prst="rect">
            <a:avLst/>
          </a:prstGeom>
          <a:noFill/>
          <a:ln>
            <a:noFill/>
          </a:ln>
        </p:spPr>
        <p:txBody>
          <a:bodyPr anchorCtr="0" anchor="t" bIns="91425" lIns="91425" spcFirstLastPara="1" rIns="91425" wrap="square" tIns="91425">
            <a:normAutofit fontScale="92500"/>
          </a:bodyPr>
          <a:lstStyle/>
          <a:p>
            <a:pPr indent="0" lvl="0" marL="0" rtl="0" algn="l">
              <a:lnSpc>
                <a:spcPct val="115000"/>
              </a:lnSpc>
              <a:spcBef>
                <a:spcPts val="0"/>
              </a:spcBef>
              <a:spcAft>
                <a:spcPts val="0"/>
              </a:spcAft>
              <a:buSzPct val="129729"/>
              <a:buNone/>
            </a:pPr>
            <a:r>
              <a:rPr b="1" lang="en" sz="1500">
                <a:latin typeface="Montserrat"/>
                <a:ea typeface="Montserrat"/>
                <a:cs typeface="Montserrat"/>
                <a:sym typeface="Montserrat"/>
              </a:rPr>
              <a:t>Collaborative Filtering:</a:t>
            </a:r>
            <a:endParaRPr b="1" sz="1500">
              <a:latin typeface="Montserrat"/>
              <a:ea typeface="Montserrat"/>
              <a:cs typeface="Montserrat"/>
              <a:sym typeface="Montserrat"/>
            </a:endParaRPr>
          </a:p>
          <a:p>
            <a:pPr indent="-323850" lvl="0" marL="457200" rtl="0" algn="l">
              <a:lnSpc>
                <a:spcPct val="115000"/>
              </a:lnSpc>
              <a:spcBef>
                <a:spcPts val="1200"/>
              </a:spcBef>
              <a:spcAft>
                <a:spcPts val="0"/>
              </a:spcAft>
              <a:buSzPct val="108108"/>
              <a:buFont typeface="Montserrat"/>
              <a:buChar char="●"/>
            </a:pPr>
            <a:r>
              <a:rPr lang="en" sz="1500">
                <a:latin typeface="Montserrat"/>
                <a:ea typeface="Montserrat"/>
                <a:cs typeface="Montserrat"/>
                <a:sym typeface="Montserrat"/>
              </a:rPr>
              <a:t>Collaborative filtering is a method wherein the attributes of each item are not taken into account. It uses the preferences provided by other users to provide recommendation.</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ct val="108108"/>
              <a:buFont typeface="Montserrat"/>
              <a:buChar char="●"/>
            </a:pPr>
            <a:r>
              <a:rPr lang="en" sz="1500">
                <a:latin typeface="Montserrat"/>
                <a:ea typeface="Montserrat"/>
                <a:cs typeface="Montserrat"/>
                <a:sym typeface="Montserrat"/>
              </a:rPr>
              <a:t>Does not require domain knowledge, it also helps the user discover and find new items and interests.</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ct val="108108"/>
              <a:buFont typeface="Montserrat"/>
              <a:buChar char="●"/>
            </a:pPr>
            <a:r>
              <a:rPr lang="en" sz="1500">
                <a:latin typeface="Montserrat"/>
                <a:ea typeface="Montserrat"/>
                <a:cs typeface="Montserrat"/>
                <a:sym typeface="Montserrat"/>
              </a:rPr>
              <a:t>It needs to have enough information to start recommending i.e., cold start problem, it cannot handle new users and new items effectively and unpopular tastes are not supported strongly.</a:t>
            </a:r>
            <a:endParaRPr sz="1500">
              <a:latin typeface="Montserrat"/>
              <a:ea typeface="Montserrat"/>
              <a:cs typeface="Montserrat"/>
              <a:sym typeface="Montserrat"/>
            </a:endParaRPr>
          </a:p>
        </p:txBody>
      </p:sp>
      <p:pic>
        <p:nvPicPr>
          <p:cNvPr id="96" name="Google Shape;96;p5"/>
          <p:cNvPicPr preferRelativeResize="0"/>
          <p:nvPr/>
        </p:nvPicPr>
        <p:blipFill rotWithShape="1">
          <a:blip r:embed="rId3">
            <a:alphaModFix/>
          </a:blip>
          <a:srcRect b="0" l="0" r="0" t="0"/>
          <a:stretch/>
        </p:blipFill>
        <p:spPr>
          <a:xfrm>
            <a:off x="5973900" y="1611225"/>
            <a:ext cx="3028975" cy="2563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MACHINE LEARNING ALGORITHMS</a:t>
            </a:r>
            <a:endParaRPr/>
          </a:p>
        </p:txBody>
      </p:sp>
      <p:sp>
        <p:nvSpPr>
          <p:cNvPr id="102" name="Google Shape;102;p6"/>
          <p:cNvSpPr txBox="1"/>
          <p:nvPr>
            <p:ph idx="1" type="body"/>
          </p:nvPr>
        </p:nvSpPr>
        <p:spPr>
          <a:xfrm>
            <a:off x="488275" y="1469775"/>
            <a:ext cx="5830500" cy="32217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b="1" lang="en" sz="1500">
                <a:latin typeface="Montserrat"/>
                <a:ea typeface="Montserrat"/>
                <a:cs typeface="Montserrat"/>
                <a:sym typeface="Montserrat"/>
              </a:rPr>
              <a:t>Content Filtering:</a:t>
            </a:r>
            <a:endParaRPr b="1" sz="1500">
              <a:latin typeface="Montserrat"/>
              <a:ea typeface="Montserrat"/>
              <a:cs typeface="Montserrat"/>
              <a:sym typeface="Montserrat"/>
            </a:endParaRPr>
          </a:p>
          <a:p>
            <a:pPr indent="-323850" lvl="0" marL="457200" rtl="0" algn="l">
              <a:lnSpc>
                <a:spcPct val="115000"/>
              </a:lnSpc>
              <a:spcBef>
                <a:spcPts val="1200"/>
              </a:spcBef>
              <a:spcAft>
                <a:spcPts val="0"/>
              </a:spcAft>
              <a:buSzPts val="1500"/>
              <a:buFont typeface="Montserrat"/>
              <a:buChar char="●"/>
            </a:pPr>
            <a:r>
              <a:rPr lang="en" sz="1500">
                <a:latin typeface="Montserrat"/>
                <a:ea typeface="Montserrat"/>
                <a:cs typeface="Montserrat"/>
                <a:sym typeface="Montserrat"/>
              </a:rPr>
              <a:t>Content-based frameworks analyse the depiction and features of an item, as well as the client’s preferences.</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It takes into account user’s previous ratings, comments, likes and dislikes of the various items.</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 It does not necessitate the use of data from other users and it is also specific to each user and hence can be applied to large number of users.</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Char char="●"/>
            </a:pPr>
            <a:r>
              <a:rPr lang="en" sz="1500">
                <a:latin typeface="Montserrat"/>
                <a:ea typeface="Montserrat"/>
                <a:cs typeface="Montserrat"/>
                <a:sym typeface="Montserrat"/>
              </a:rPr>
              <a:t>Limited to only existing interests of the user and this method requires a lot of domain knowledge since the attribute representation of the various items is hand-engineered.</a:t>
            </a:r>
            <a:endParaRPr b="1">
              <a:latin typeface="Montserrat"/>
              <a:ea typeface="Montserrat"/>
              <a:cs typeface="Montserrat"/>
              <a:sym typeface="Montserrat"/>
            </a:endParaRPr>
          </a:p>
        </p:txBody>
      </p:sp>
      <p:pic>
        <p:nvPicPr>
          <p:cNvPr id="103" name="Google Shape;103;p6"/>
          <p:cNvPicPr preferRelativeResize="0"/>
          <p:nvPr/>
        </p:nvPicPr>
        <p:blipFill rotWithShape="1">
          <a:blip r:embed="rId3">
            <a:alphaModFix/>
          </a:blip>
          <a:srcRect b="0" l="0" r="0" t="0"/>
          <a:stretch/>
        </p:blipFill>
        <p:spPr>
          <a:xfrm>
            <a:off x="6375400" y="1694313"/>
            <a:ext cx="2260138" cy="2931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7"/>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MACHINE LEARNING ALGORITHMS</a:t>
            </a:r>
            <a:endParaRPr/>
          </a:p>
        </p:txBody>
      </p:sp>
      <p:sp>
        <p:nvSpPr>
          <p:cNvPr id="109" name="Google Shape;109;p7"/>
          <p:cNvSpPr txBox="1"/>
          <p:nvPr>
            <p:ph idx="1" type="body"/>
          </p:nvPr>
        </p:nvSpPr>
        <p:spPr>
          <a:xfrm>
            <a:off x="488275" y="1469775"/>
            <a:ext cx="5510400" cy="354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500">
                <a:latin typeface="Montserrat"/>
                <a:ea typeface="Montserrat"/>
                <a:cs typeface="Montserrat"/>
                <a:sym typeface="Montserrat"/>
              </a:rPr>
              <a:t>K-Means Clustering:</a:t>
            </a:r>
            <a:endParaRPr b="1" sz="1500">
              <a:latin typeface="Montserrat"/>
              <a:ea typeface="Montserrat"/>
              <a:cs typeface="Montserrat"/>
              <a:sym typeface="Montserrat"/>
            </a:endParaRPr>
          </a:p>
          <a:p>
            <a:pPr indent="-317500" lvl="0" marL="457200" rtl="0" algn="l">
              <a:lnSpc>
                <a:spcPct val="115000"/>
              </a:lnSpc>
              <a:spcBef>
                <a:spcPts val="1200"/>
              </a:spcBef>
              <a:spcAft>
                <a:spcPts val="0"/>
              </a:spcAft>
              <a:buSzPts val="1400"/>
              <a:buFont typeface="Montserrat"/>
              <a:buChar char="●"/>
            </a:pPr>
            <a:r>
              <a:rPr lang="en" sz="1400">
                <a:latin typeface="Montserrat"/>
                <a:ea typeface="Montserrat"/>
                <a:cs typeface="Montserrat"/>
                <a:sym typeface="Montserrat"/>
              </a:rPr>
              <a:t>Used where Collaborative filtering and Content based filtering approaches fail to last longer while developing larger recommendation systems. K-Means is the first suggestion to overcome this problem.</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It gives us a technique to characterise and categorise data when we don’t know how to do so beforehand.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The measure for generating recommendation will be on the basis of similarity of two items like vector distance between these items.</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It is relatively simple to implement and efficiently scales well to large data sets.</a:t>
            </a:r>
            <a:endParaRPr sz="1400">
              <a:latin typeface="Montserrat"/>
              <a:ea typeface="Montserrat"/>
              <a:cs typeface="Montserrat"/>
              <a:sym typeface="Montserrat"/>
            </a:endParaRPr>
          </a:p>
          <a:p>
            <a:pPr indent="0" lvl="0" marL="457200" rtl="0" algn="l">
              <a:lnSpc>
                <a:spcPct val="115000"/>
              </a:lnSpc>
              <a:spcBef>
                <a:spcPts val="1200"/>
              </a:spcBef>
              <a:spcAft>
                <a:spcPts val="1200"/>
              </a:spcAft>
              <a:buSzPts val="1800"/>
              <a:buNone/>
            </a:pPr>
            <a:r>
              <a:t/>
            </a:r>
            <a:endParaRPr sz="1500">
              <a:latin typeface="Montserrat"/>
              <a:ea typeface="Montserrat"/>
              <a:cs typeface="Montserrat"/>
              <a:sym typeface="Montserrat"/>
            </a:endParaRPr>
          </a:p>
        </p:txBody>
      </p:sp>
      <p:pic>
        <p:nvPicPr>
          <p:cNvPr id="110" name="Google Shape;110;p7"/>
          <p:cNvPicPr preferRelativeResize="0"/>
          <p:nvPr/>
        </p:nvPicPr>
        <p:blipFill rotWithShape="1">
          <a:blip r:embed="rId3">
            <a:alphaModFix/>
          </a:blip>
          <a:srcRect b="0" l="0" r="0" t="0"/>
          <a:stretch/>
        </p:blipFill>
        <p:spPr>
          <a:xfrm>
            <a:off x="6054050" y="1469775"/>
            <a:ext cx="3003175" cy="2815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8"/>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t>IMPLEMENTATION AND RESULTS</a:t>
            </a:r>
            <a:endParaRPr/>
          </a:p>
        </p:txBody>
      </p:sp>
      <p:sp>
        <p:nvSpPr>
          <p:cNvPr id="116" name="Google Shape;116;p8"/>
          <p:cNvSpPr txBox="1"/>
          <p:nvPr>
            <p:ph idx="1" type="body"/>
          </p:nvPr>
        </p:nvSpPr>
        <p:spPr>
          <a:xfrm>
            <a:off x="387900" y="1489825"/>
            <a:ext cx="5544900" cy="3424500"/>
          </a:xfrm>
          <a:prstGeom prst="rect">
            <a:avLst/>
          </a:prstGeom>
          <a:noFill/>
          <a:ln>
            <a:noFill/>
          </a:ln>
        </p:spPr>
        <p:txBody>
          <a:bodyPr anchorCtr="0" anchor="t" bIns="91425" lIns="91425" spcFirstLastPara="1" rIns="91425" wrap="square" tIns="91425">
            <a:normAutofit lnSpcReduction="10000"/>
          </a:bodyPr>
          <a:lstStyle/>
          <a:p>
            <a:pPr indent="-330200" lvl="0" marL="457200" rtl="0" algn="l">
              <a:lnSpc>
                <a:spcPct val="115000"/>
              </a:lnSpc>
              <a:spcBef>
                <a:spcPts val="0"/>
              </a:spcBef>
              <a:spcAft>
                <a:spcPts val="0"/>
              </a:spcAft>
              <a:buSzPts val="1600"/>
              <a:buFont typeface="Montserrat"/>
              <a:buAutoNum type="alphaUcParenR"/>
            </a:pPr>
            <a:r>
              <a:rPr b="1" lang="en" sz="1600">
                <a:latin typeface="Montserrat"/>
                <a:ea typeface="Montserrat"/>
                <a:cs typeface="Montserrat"/>
                <a:sym typeface="Montserrat"/>
              </a:rPr>
              <a:t>Hybrid model of Collaborative Filtering and Content Based Filtering</a:t>
            </a:r>
            <a:endParaRPr b="1" sz="16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The first implementation uses a hybrid combination of both the collaborative and content based filtering techniques.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The dataset used is the </a:t>
            </a:r>
            <a:r>
              <a:rPr b="1" lang="en" sz="1400">
                <a:latin typeface="Montserrat"/>
                <a:ea typeface="Montserrat"/>
                <a:cs typeface="Montserrat"/>
                <a:sym typeface="Montserrat"/>
              </a:rPr>
              <a:t>Movielens</a:t>
            </a:r>
            <a:r>
              <a:rPr lang="en" sz="1400">
                <a:latin typeface="Montserrat"/>
                <a:ea typeface="Montserrat"/>
                <a:cs typeface="Montserrat"/>
                <a:sym typeface="Montserrat"/>
              </a:rPr>
              <a:t> dataset. </a:t>
            </a:r>
            <a:endParaRPr sz="1400">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By applying combination of collaborative and content based filtering technique, the system is able to effectively recommend movies that the users may like. Companies working in entertainment industry are utilizing these types of recommendation model to increase their sales.</a:t>
            </a:r>
            <a:endParaRPr/>
          </a:p>
          <a:p>
            <a:pPr indent="-317500" lvl="0" marL="45720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The hybrid model helps recommend users the movies they may like. </a:t>
            </a:r>
            <a:endParaRPr sz="1400">
              <a:latin typeface="Montserrat"/>
              <a:ea typeface="Montserrat"/>
              <a:cs typeface="Montserrat"/>
              <a:sym typeface="Montserrat"/>
            </a:endParaRPr>
          </a:p>
          <a:p>
            <a:pPr indent="0" lvl="0" marL="0" rtl="0" algn="l">
              <a:lnSpc>
                <a:spcPct val="115000"/>
              </a:lnSpc>
              <a:spcBef>
                <a:spcPts val="1200"/>
              </a:spcBef>
              <a:spcAft>
                <a:spcPts val="1200"/>
              </a:spcAft>
              <a:buSzPts val="1800"/>
              <a:buNone/>
            </a:pPr>
            <a:r>
              <a:t/>
            </a:r>
            <a:endParaRPr sz="1400">
              <a:latin typeface="Montserrat"/>
              <a:ea typeface="Montserrat"/>
              <a:cs typeface="Montserrat"/>
              <a:sym typeface="Montserrat"/>
            </a:endParaRPr>
          </a:p>
        </p:txBody>
      </p:sp>
      <p:pic>
        <p:nvPicPr>
          <p:cNvPr id="117" name="Google Shape;117;p8"/>
          <p:cNvPicPr preferRelativeResize="0"/>
          <p:nvPr/>
        </p:nvPicPr>
        <p:blipFill rotWithShape="1">
          <a:blip r:embed="rId3">
            <a:alphaModFix/>
          </a:blip>
          <a:srcRect b="0" l="0" r="0" t="0"/>
          <a:stretch/>
        </p:blipFill>
        <p:spPr>
          <a:xfrm>
            <a:off x="5774076" y="1623050"/>
            <a:ext cx="3107124" cy="2710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